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12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3"/>
  </p:notesMasterIdLst>
  <p:handoutMasterIdLst>
    <p:handoutMasterId r:id="rId64"/>
  </p:handoutMasterIdLst>
  <p:sldIdLst>
    <p:sldId id="273" r:id="rId5"/>
    <p:sldId id="360" r:id="rId6"/>
    <p:sldId id="388" r:id="rId7"/>
    <p:sldId id="372" r:id="rId8"/>
    <p:sldId id="378" r:id="rId9"/>
    <p:sldId id="389" r:id="rId10"/>
    <p:sldId id="380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56" r:id="rId21"/>
    <p:sldId id="328" r:id="rId22"/>
    <p:sldId id="333" r:id="rId23"/>
    <p:sldId id="334" r:id="rId24"/>
    <p:sldId id="329" r:id="rId25"/>
    <p:sldId id="300" r:id="rId26"/>
    <p:sldId id="335" r:id="rId27"/>
    <p:sldId id="336" r:id="rId28"/>
    <p:sldId id="337" r:id="rId29"/>
    <p:sldId id="338" r:id="rId30"/>
    <p:sldId id="339" r:id="rId31"/>
    <p:sldId id="341" r:id="rId32"/>
    <p:sldId id="342" r:id="rId33"/>
    <p:sldId id="377" r:id="rId34"/>
    <p:sldId id="289" r:id="rId35"/>
    <p:sldId id="311" r:id="rId36"/>
    <p:sldId id="310" r:id="rId37"/>
    <p:sldId id="381" r:id="rId38"/>
    <p:sldId id="344" r:id="rId39"/>
    <p:sldId id="357" r:id="rId40"/>
    <p:sldId id="346" r:id="rId41"/>
    <p:sldId id="382" r:id="rId42"/>
    <p:sldId id="314" r:id="rId43"/>
    <p:sldId id="315" r:id="rId44"/>
    <p:sldId id="316" r:id="rId45"/>
    <p:sldId id="383" r:id="rId46"/>
    <p:sldId id="282" r:id="rId47"/>
    <p:sldId id="384" r:id="rId48"/>
    <p:sldId id="351" r:id="rId49"/>
    <p:sldId id="385" r:id="rId50"/>
    <p:sldId id="319" r:id="rId51"/>
    <p:sldId id="386" r:id="rId52"/>
    <p:sldId id="348" r:id="rId53"/>
    <p:sldId id="349" r:id="rId54"/>
    <p:sldId id="375" r:id="rId55"/>
    <p:sldId id="376" r:id="rId56"/>
    <p:sldId id="374" r:id="rId57"/>
    <p:sldId id="354" r:id="rId58"/>
    <p:sldId id="355" r:id="rId59"/>
    <p:sldId id="373" r:id="rId60"/>
    <p:sldId id="274" r:id="rId61"/>
    <p:sldId id="327" r:id="rId6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orient="horz" pos="1224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592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pos="2496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4536" userDrawn="1">
          <p15:clr>
            <a:srgbClr val="A4A3A4"/>
          </p15:clr>
        </p15:guide>
        <p15:guide id="14" pos="4008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5136" userDrawn="1">
          <p15:clr>
            <a:srgbClr val="A4A3A4"/>
          </p15:clr>
        </p15:guide>
        <p15:guide id="17" orient="horz" pos="1584" userDrawn="1">
          <p15:clr>
            <a:srgbClr val="A4A3A4"/>
          </p15:clr>
        </p15:guide>
        <p15:guide id="18" orient="horz" pos="2736" userDrawn="1">
          <p15:clr>
            <a:srgbClr val="A4A3A4"/>
          </p15:clr>
        </p15:guide>
        <p15:guide id="19" orient="horz" pos="3648" userDrawn="1">
          <p15:clr>
            <a:srgbClr val="A4A3A4"/>
          </p15:clr>
        </p15:guide>
        <p15:guide id="20" orient="horz" pos="864" userDrawn="1">
          <p15:clr>
            <a:srgbClr val="A4A3A4"/>
          </p15:clr>
        </p15:guide>
        <p15:guide id="21" orient="horz" pos="3984" userDrawn="1">
          <p15:clr>
            <a:srgbClr val="A4A3A4"/>
          </p15:clr>
        </p15:guide>
        <p15:guide id="22" pos="456" userDrawn="1">
          <p15:clr>
            <a:srgbClr val="A4A3A4"/>
          </p15:clr>
        </p15:guide>
        <p15:guide id="23" pos="7248" userDrawn="1">
          <p15:clr>
            <a:srgbClr val="A4A3A4"/>
          </p15:clr>
        </p15:guide>
        <p15:guide id="24" orient="horz" pos="1920" userDrawn="1">
          <p15:clr>
            <a:srgbClr val="A4A3A4"/>
          </p15:clr>
        </p15:guide>
        <p15:guide id="25" orient="horz" pos="2256" userDrawn="1">
          <p15:clr>
            <a:srgbClr val="A4A3A4"/>
          </p15:clr>
        </p15:guide>
        <p15:guide id="26" pos="7176" userDrawn="1">
          <p15:clr>
            <a:srgbClr val="A4A3A4"/>
          </p15:clr>
        </p15:guide>
        <p15:guide id="27" orient="horz" pos="1704" userDrawn="1">
          <p15:clr>
            <a:srgbClr val="A4A3A4"/>
          </p15:clr>
        </p15:guide>
        <p15:guide id="28" pos="4176" userDrawn="1">
          <p15:clr>
            <a:srgbClr val="A4A3A4"/>
          </p15:clr>
        </p15:guide>
        <p15:guide id="29" orient="horz" pos="2592" userDrawn="1">
          <p15:clr>
            <a:srgbClr val="A4A3A4"/>
          </p15:clr>
        </p15:guide>
        <p15:guide id="30" pos="6912" userDrawn="1">
          <p15:clr>
            <a:srgbClr val="A4A3A4"/>
          </p15:clr>
        </p15:guide>
        <p15:guide id="31" pos="3552" userDrawn="1">
          <p15:clr>
            <a:srgbClr val="A4A3A4"/>
          </p15:clr>
        </p15:guide>
        <p15:guide id="32" pos="7369">
          <p15:clr>
            <a:srgbClr val="A4A3A4"/>
          </p15:clr>
        </p15:guide>
        <p15:guide id="33" pos="313">
          <p15:clr>
            <a:srgbClr val="A4A3A4"/>
          </p15:clr>
        </p15:guide>
        <p15:guide id="34" pos="5929">
          <p15:clr>
            <a:srgbClr val="A4A3A4"/>
          </p15:clr>
        </p15:guide>
        <p15:guide id="35" pos="6169">
          <p15:clr>
            <a:srgbClr val="A4A3A4"/>
          </p15:clr>
        </p15:guide>
        <p15:guide id="36" pos="1513">
          <p15:clr>
            <a:srgbClr val="A4A3A4"/>
          </p15:clr>
        </p15:guide>
        <p15:guide id="37" pos="4537">
          <p15:clr>
            <a:srgbClr val="A4A3A4"/>
          </p15:clr>
        </p15:guide>
        <p15:guide id="38" pos="4009">
          <p15:clr>
            <a:srgbClr val="A4A3A4"/>
          </p15:clr>
        </p15:guide>
        <p15:guide id="39" pos="457">
          <p15:clr>
            <a:srgbClr val="A4A3A4"/>
          </p15:clr>
        </p15:guide>
        <p15:guide id="40" pos="717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C34"/>
    <a:srgbClr val="753F2D"/>
    <a:srgbClr val="A3573E"/>
    <a:srgbClr val="E4C2B6"/>
    <a:srgbClr val="D8BEB2"/>
    <a:srgbClr val="5E3324"/>
    <a:srgbClr val="815550"/>
    <a:srgbClr val="E7E6E6"/>
    <a:srgbClr val="C28D6D"/>
    <a:srgbClr val="D29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3" autoAdjust="0"/>
    <p:restoredTop sz="42906" autoAdjust="0"/>
  </p:normalViewPr>
  <p:slideViewPr>
    <p:cSldViewPr snapToGrid="0">
      <p:cViewPr>
        <p:scale>
          <a:sx n="117" d="100"/>
          <a:sy n="117" d="100"/>
        </p:scale>
        <p:origin x="-24" y="-234"/>
      </p:cViewPr>
      <p:guideLst>
        <p:guide orient="horz" pos="1224"/>
        <p:guide orient="horz" pos="2856"/>
        <p:guide orient="horz" pos="264"/>
        <p:guide orient="horz" pos="1584"/>
        <p:guide orient="horz" pos="2736"/>
        <p:guide orient="horz" pos="3648"/>
        <p:guide orient="horz" pos="864"/>
        <p:guide orient="horz" pos="3984"/>
        <p:guide orient="horz" pos="1920"/>
        <p:guide orient="horz" pos="2256"/>
        <p:guide orient="horz" pos="1704"/>
        <p:guide orient="horz" pos="2592"/>
        <p:guide pos="7368"/>
        <p:guide pos="312"/>
        <p:guide pos="5928"/>
        <p:guide pos="6168"/>
        <p:guide pos="1512"/>
        <p:guide pos="2496"/>
        <p:guide pos="2688"/>
        <p:guide pos="4536"/>
        <p:guide pos="4008"/>
        <p:guide pos="4944"/>
        <p:guide pos="5136"/>
        <p:guide pos="456"/>
        <p:guide pos="7248"/>
        <p:guide pos="7176"/>
        <p:guide pos="4176"/>
        <p:guide pos="6912"/>
        <p:guide pos="3552"/>
        <p:guide pos="7369"/>
        <p:guide pos="313"/>
        <p:guide pos="5929"/>
        <p:guide pos="6169"/>
        <p:guide pos="1513"/>
        <p:guide pos="4537"/>
        <p:guide pos="4009"/>
        <p:guide pos="457"/>
        <p:guide pos="71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\depfinstorage\&#1050;&#1086;&#1087;&#1080;&#1085;&#1072;\&#1041;&#1070;&#1044;&#1046;&#1045;&#1058;%202026%20&#1075;&#1086;&#1076;\&#1041;&#1102;&#1076;&#1078;&#1077;&#1090;%20&#1076;&#1083;&#1103;%20&#1075;&#1088;&#1072;&#1078;&#1076;&#1072;&#1085;%202026%20&#1075;&#1086;&#1076;\&#1044;&#1080;&#1072;&#1075;&#1088;&#1072;&#1084;&#1084;&#1072;%20&#1082;%20%20&#1087;&#1088;&#1077;&#1079;&#1077;&#1085;&#1090;&#1072;&#1094;&#1080;&#1080;%20&#1073;&#1102;&#1076;&#1078;&#1077;&#1090;%20&#1076;&#1083;&#1103;%20&#1075;&#1088;&#1072;&#1078;&#1076;&#1072;&#1085;%20%202024%20&#1075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4;&#1054;&#1050;&#1059;&#1052;&#1045;&#1053;&#1058;&#1067;\&#1054;&#1073;&#1097;&#1080;&#1077;%20&#1076;&#1086;&#1082;&#1091;&#1084;&#1077;&#1085;&#1090;&#1099;\&#1041;&#1070;&#1044;&#1046;&#1045;&#1058;%202016\&#1058;&#1072;&#1073;&#1083;&#1080;&#1094;&#1099;%20&#1087;&#1086;%20&#1076;&#1086;&#1093;&#1086;&#1076;&#1072;&#1084;%20&#1082;%20&#1087;&#1088;&#1086;&#1077;&#1082;&#1090;&#1091;%20&#1073;&#1102;&#1076;&#1078;&#1077;&#1090;&#1072;%202016\&#1087;&#1086;&#1103;&#1089;&#1085;&#1080;&#1090;&#1077;&#1083;&#1100;&#1085;&#1072;&#1103;%20&#1082;%20&#1073;&#1102;&#1076;&#1078;&#1077;&#1090;&#1091;%202015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\depfinstorage\&#1055;&#1077;&#1081;&#1075;&#1072;&#1085;&#1086;&#1074;&#1080;&#1095;\&#1041;&#1070;&#1044;&#1046;&#1045;&#1058;%202026\&#1055;&#1088;&#1086;&#1077;&#1082;&#1090;%20&#1088;&#1077;&#1096;&#1077;&#1085;&#1080;&#1103;%20&#1086;%20&#1073;&#1102;&#1076;&#1078;&#1077;&#1090;&#1077;\&#1055;&#1086;&#1103;&#1089;&#1085;&#1080;&#1090;&#1077;&#1083;&#1100;&#1085;&#1072;&#1103;%20&#1079;&#1072;&#1087;&#1080;&#1089;&#1082;&#1072;%20&#1080;%20&#1073;&#1102;&#1076;&#1078;&#1077;&#1090;%20&#1076;&#1083;&#1103;%20&#1075;&#1088;&#1072;&#1078;&#1076;&#1072;&#1085;\&#1043;&#1088;&#1072;&#1092;&#1080;&#1082;&#1072;%20&#1082;%20&#1087;&#1086;&#1103;&#1089;&#1085;&#1080;&#1090;&#1077;&#1083;&#1100;&#1085;&#1086;&#1081;%20&#1079;&#1072;&#1087;&#1080;&#1089;&#1082;&#1077;%20&#1080;%20&#1073;&#1102;&#1076;&#1078;&#1077;&#1090;&#1091;%20&#1076;&#1083;&#1103;%20&#1075;&#1088;&#1072;&#1078;&#1076;&#1072;&#108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\depfinstorage\&#1050;&#1086;&#1087;&#1080;&#1085;&#1072;\&#1041;&#1070;&#1044;&#1046;&#1045;&#1058;%202026%20&#1075;&#1086;&#1076;\&#1041;&#1102;&#1076;&#1078;&#1077;&#1090;%20&#1076;&#1083;&#1103;%20&#1075;&#1088;&#1072;&#1078;&#1076;&#1072;&#1085;%202026%20&#1075;&#1086;&#1076;\&#1044;&#1080;&#1072;&#1075;&#1088;&#1072;&#1084;&#1084;&#1072;%20&#1082;%20&#1087;&#1088;&#1077;&#1079;&#1077;&#1085;&#1090;&#1072;&#1094;&#1080;&#1080;%202024&#107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\depfinstorage\&#1050;&#1086;&#1087;&#1080;&#1085;&#1072;\&#1041;&#1070;&#1044;&#1046;&#1045;&#1058;%202025%20&#1075;&#1086;&#1076;\&#1041;&#1102;&#1076;&#1078;&#1077;&#1090;%20&#1076;&#1083;&#1103;%20&#1075;&#1088;&#1072;&#1078;&#1076;&#1072;&#1085;\&#1044;&#1080;&#1072;&#1075;&#1088;&#1072;&#1084;&#1084;&#1072;%20&#1082;%20%20&#1087;&#1088;&#1077;&#1079;&#1077;&#1085;&#1090;&#1072;&#1094;&#1080;&#1080;%20&#1073;&#1102;&#1076;&#1078;&#1077;&#1090;%20&#1076;&#1083;&#1103;%20&#1075;&#1088;&#1072;&#1078;&#1076;&#1072;&#1085;%20%202024%20&#107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\depfinstorage\&#1050;&#1086;&#1087;&#1080;&#1085;&#1072;\&#1041;&#1070;&#1044;&#1046;&#1045;&#1058;%202025%20&#1075;&#1086;&#1076;\&#1041;&#1102;&#1076;&#1078;&#1077;&#1090;%20&#1076;&#1083;&#1103;%20&#1075;&#1088;&#1072;&#1078;&#1076;&#1072;&#1085;\&#1044;&#1080;&#1072;&#1075;&#1088;&#1072;&#1084;&#1084;&#1072;%20&#1082;%20%20&#1087;&#1088;&#1077;&#1079;&#1077;&#1085;&#1090;&#1072;&#1094;&#1080;&#1080;%20&#1073;&#1102;&#1076;&#1078;&#1077;&#1090;%20&#1076;&#1083;&#1103;%20&#1075;&#1088;&#1072;&#1078;&#1076;&#1072;&#1085;%20%202024%20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519240355974863"/>
          <c:y val="7.3885170228232461E-2"/>
          <c:w val="0.79808475803995349"/>
          <c:h val="0.9187263127489443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120 </a:t>
                    </a:r>
                    <a:r>
                      <a:rPr lang="en-US" smtClean="0"/>
                      <a:t>065,0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133 </a:t>
                    </a:r>
                    <a:r>
                      <a:rPr lang="en-US" smtClean="0"/>
                      <a:t>889,5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177 </a:t>
                    </a:r>
                    <a:r>
                      <a:rPr lang="en-US" smtClean="0"/>
                      <a:t>387,5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158 </a:t>
                    </a:r>
                    <a:r>
                      <a:rPr lang="en-US" smtClean="0"/>
                      <a:t>738,1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 164 </a:t>
                    </a:r>
                    <a:r>
                      <a:rPr lang="en-US" smtClean="0"/>
                      <a:t>164,7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 163 </a:t>
                    </a:r>
                    <a:r>
                      <a:rPr lang="en-US" smtClean="0"/>
                      <a:t>408,2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 160 </a:t>
                    </a:r>
                    <a:r>
                      <a:rPr lang="en-US" smtClean="0"/>
                      <a:t>260,5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 148 </a:t>
                    </a:r>
                    <a:r>
                      <a:rPr lang="en-US" smtClean="0"/>
                      <a:t>424,7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253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480,7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1728924062191691E-3"/>
                  <c:y val="-4.2735364816880604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4.7593386093287534E-3"/>
                  <c:y val="-6.99314048173009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450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6.3457848124383381E-3"/>
                  <c:y val="-4.66209365448673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117,7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9.32418730897344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297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280,6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3.72469881064165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344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278,1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F8-4927-95DA-88E3850312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Yu Gothic UI Light" panose="020B0300000000000000" pitchFamily="34" charset="-128"/>
                    <a:ea typeface="Yu Gothic UI Light" panose="020B0300000000000000" pitchFamily="34" charset="-128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Отгрузка!$L$166:$L$181</c:f>
              <c:strCach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 оценка</c:v>
                </c:pt>
                <c:pt idx="13">
                  <c:v>2026 прогноз</c:v>
                </c:pt>
                <c:pt idx="14">
                  <c:v>2027 прогноз</c:v>
                </c:pt>
                <c:pt idx="15">
                  <c:v>2028 прогноз</c:v>
                </c:pt>
              </c:strCache>
            </c:strRef>
          </c:cat>
          <c:val>
            <c:numRef>
              <c:f>Отгрузка!$M$166:$M$181</c:f>
              <c:numCache>
                <c:formatCode>_-* #\ ##0.00_р_._-;\-* #\ ##0.00_р_._-;_-* "-"??_р_._-;_-@_-</c:formatCode>
                <c:ptCount val="16"/>
                <c:pt idx="0">
                  <c:v>120065</c:v>
                </c:pt>
                <c:pt idx="1">
                  <c:v>133889.5</c:v>
                </c:pt>
                <c:pt idx="2">
                  <c:v>177387.5</c:v>
                </c:pt>
                <c:pt idx="3">
                  <c:v>158738.1</c:v>
                </c:pt>
                <c:pt idx="4">
                  <c:v>164164.70000000001</c:v>
                </c:pt>
                <c:pt idx="5">
                  <c:v>163408.20000000001</c:v>
                </c:pt>
                <c:pt idx="6">
                  <c:v>160260.5</c:v>
                </c:pt>
                <c:pt idx="7">
                  <c:v>148424.76300000001</c:v>
                </c:pt>
                <c:pt idx="8" formatCode="General">
                  <c:v>207574.45</c:v>
                </c:pt>
                <c:pt idx="9" formatCode="General">
                  <c:v>278145.96999999997</c:v>
                </c:pt>
                <c:pt idx="10" formatCode="General">
                  <c:v>253480.7</c:v>
                </c:pt>
                <c:pt idx="11" formatCode="General">
                  <c:v>272316.7</c:v>
                </c:pt>
                <c:pt idx="12" formatCode="General">
                  <c:v>235450</c:v>
                </c:pt>
                <c:pt idx="13" formatCode="General">
                  <c:v>251117.74</c:v>
                </c:pt>
                <c:pt idx="14" formatCode="General">
                  <c:v>297280.68</c:v>
                </c:pt>
                <c:pt idx="15" formatCode="General">
                  <c:v>344278.12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F8-4927-95DA-88E385031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209088"/>
        <c:axId val="153739264"/>
        <c:axId val="0"/>
      </c:bar3DChart>
      <c:catAx>
        <c:axId val="15320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39264"/>
        <c:crosses val="autoZero"/>
        <c:auto val="1"/>
        <c:lblAlgn val="ctr"/>
        <c:lblOffset val="100"/>
        <c:noMultiLvlLbl val="0"/>
      </c:catAx>
      <c:valAx>
        <c:axId val="153739264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none"/>
        <c:minorTickMark val="none"/>
        <c:tickLblPos val="nextTo"/>
        <c:crossAx val="1532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194081513440098E-2"/>
          <c:y val="0"/>
          <c:w val="0.8353937959976222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3136068857060065"/>
                  <c:y val="-0.157127077722504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488525229967267"/>
                  <c:y val="-0.147820521626804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446082404329603"/>
                  <c:y val="-6.4578149776695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57661342813951"/>
                  <c:y val="4.6540918994743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955174317834736"/>
                  <c:y val="0.180111549759051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086550743657043"/>
                  <c:y val="-5.12408865558471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512688320985123"/>
                  <c:y val="2.68753338826289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3024509125672984"/>
                  <c:y val="-6.23901910695735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4045375296706175"/>
                  <c:y val="-0.151225676823426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8903862979483699E-2"/>
                  <c:y val="-0.181693026235646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0962725699377476"/>
                  <c:y val="-0.165702143978165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A44-4632-9921-9AC5C9C2F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к  презентации бюджет для граждан  2024 г.xlsx]Лист2'!$B$87:$B$97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'[Диаграмма к  презентации бюджет для граждан  2024 г.xlsx]Лист2'!$C$87:$C$97</c:f>
              <c:numCache>
                <c:formatCode>#,##0.00</c:formatCode>
                <c:ptCount val="11"/>
                <c:pt idx="0">
                  <c:v>378947.5</c:v>
                </c:pt>
                <c:pt idx="1">
                  <c:v>78791.5</c:v>
                </c:pt>
                <c:pt idx="2">
                  <c:v>490616.5</c:v>
                </c:pt>
                <c:pt idx="3">
                  <c:v>272447.09999999998</c:v>
                </c:pt>
                <c:pt idx="4">
                  <c:v>1132.7</c:v>
                </c:pt>
                <c:pt idx="5">
                  <c:v>2765221.1</c:v>
                </c:pt>
                <c:pt idx="6">
                  <c:v>383507.1</c:v>
                </c:pt>
                <c:pt idx="7">
                  <c:v>101069.2</c:v>
                </c:pt>
                <c:pt idx="8">
                  <c:v>289877.09999999998</c:v>
                </c:pt>
                <c:pt idx="9">
                  <c:v>4421.5</c:v>
                </c:pt>
                <c:pt idx="10">
                  <c:v>1989.6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A44-4632-9921-9AC5C9C2F585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к  презентации бюджет для граждан  2024 г.xlsx]Лист2'!$B$87:$B$97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'[Диаграмма к  презентации бюджет для граждан  2024 г.xlsx]Лист2'!$D$87:$D$97</c:f>
              <c:numCache>
                <c:formatCode>0.0%</c:formatCode>
                <c:ptCount val="11"/>
                <c:pt idx="0">
                  <c:v>7.9476895749345397E-2</c:v>
                </c:pt>
                <c:pt idx="1">
                  <c:v>1.6524990483997252E-2</c:v>
                </c:pt>
                <c:pt idx="2">
                  <c:v>0.10289730483354216</c:v>
                </c:pt>
                <c:pt idx="3">
                  <c:v>5.7140500369870444E-2</c:v>
                </c:pt>
                <c:pt idx="4">
                  <c:v>2.3756187813690167E-4</c:v>
                </c:pt>
                <c:pt idx="5">
                  <c:v>0.57995154761171464</c:v>
                </c:pt>
                <c:pt idx="6">
                  <c:v>8.0433183503872643E-2</c:v>
                </c:pt>
                <c:pt idx="7">
                  <c:v>2.1197306412813754E-2</c:v>
                </c:pt>
                <c:pt idx="8">
                  <c:v>6.0796105151300829E-2</c:v>
                </c:pt>
                <c:pt idx="9">
                  <c:v>9.2732395531236044E-4</c:v>
                </c:pt>
                <c:pt idx="10">
                  <c:v>4.1728005009374021E-4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A44-4632-9921-9AC5C9C2F5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93003532071622E-2"/>
          <c:y val="3.0036227003011676E-2"/>
          <c:w val="0.55869754861543308"/>
          <c:h val="0.86512473148220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'обслуж МД (15)'!$B$5</c:f>
              <c:strCache>
                <c:ptCount val="1"/>
                <c:pt idx="0">
                  <c:v>Предельный объем расходов на обслуживание муниципального долга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  <a:alpha val="69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4.5573884656924298E-3"/>
                  <c:y val="6.8142084078961478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472 909,5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73-4AAA-A79F-49CFFEEC53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'обслуж МД (15)'!$A$6</c:f>
              <c:strCache>
                <c:ptCount val="1"/>
                <c:pt idx="0">
                  <c:v>План на 2026 год
</c:v>
                </c:pt>
              </c:strCache>
            </c:strRef>
          </c:cat>
          <c:val>
            <c:numRef>
              <c:f>'обслуж МД (15)'!$B$6</c:f>
              <c:numCache>
                <c:formatCode>#,##0.0</c:formatCode>
                <c:ptCount val="1"/>
                <c:pt idx="0">
                  <c:v>472909.47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73-4AAA-A79F-49CFFEEC53E1}"/>
            </c:ext>
          </c:extLst>
        </c:ser>
        <c:ser>
          <c:idx val="1"/>
          <c:order val="1"/>
          <c:tx>
            <c:strRef>
              <c:f>'обслуж МД (15)'!$C$5</c:f>
              <c:strCache>
                <c:ptCount val="1"/>
                <c:pt idx="0">
                  <c:v>Запланированный объем расходов на обслуживание муниципального долга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9766858420114025E-2"/>
                  <c:y val="-1.131292964490923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sz="1400" dirty="0" smtClean="0"/>
                      <a:t>336,4</a:t>
                    </a:r>
                    <a:endParaRPr lang="en-US" sz="140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73-4AAA-A79F-49CFFEEC53E1}"/>
                </c:ext>
                <c:ext xmlns:c15="http://schemas.microsoft.com/office/drawing/2012/chart" uri="{CE6537A1-D6FC-4f65-9D91-7224C49458BB}">
                  <c15:layout>
                    <c:manualLayout>
                      <c:w val="8.5101633949362265E-2"/>
                      <c:h val="7.2230572790097619E-2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'обслуж МД (15)'!$A$6</c:f>
              <c:strCache>
                <c:ptCount val="1"/>
                <c:pt idx="0">
                  <c:v>План на 2026 год
</c:v>
                </c:pt>
              </c:strCache>
            </c:strRef>
          </c:cat>
          <c:val>
            <c:numRef>
              <c:f>'обслуж МД (15)'!$C$6</c:f>
              <c:numCache>
                <c:formatCode>#,##0.0</c:formatCode>
                <c:ptCount val="1"/>
                <c:pt idx="0">
                  <c:v>336.4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73-4AAA-A79F-49CFFEEC5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784896"/>
        <c:axId val="158786688"/>
      </c:barChart>
      <c:catAx>
        <c:axId val="15878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8786688"/>
        <c:crosses val="autoZero"/>
        <c:auto val="1"/>
        <c:lblAlgn val="ctr"/>
        <c:lblOffset val="100"/>
        <c:noMultiLvlLbl val="0"/>
      </c:catAx>
      <c:valAx>
        <c:axId val="1587866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8784896"/>
        <c:crosses val="autoZero"/>
        <c:crossBetween val="between"/>
      </c:valAx>
      <c:spPr>
        <a:solidFill>
          <a:schemeClr val="accent1">
            <a:lumMod val="40000"/>
            <a:lumOff val="60000"/>
            <a:alpha val="0"/>
          </a:schemeClr>
        </a:solidFill>
        <a:ln w="76200"/>
        <a:effectLst>
          <a:glow rad="127000">
            <a:schemeClr val="accent1">
              <a:alpha val="0"/>
            </a:schemeClr>
          </a:glow>
        </a:effectLst>
      </c:spPr>
    </c:plotArea>
    <c:legend>
      <c:legendPos val="r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51000">
          <a:schemeClr val="accent2">
            <a:lumMod val="5000"/>
            <a:lumOff val="95000"/>
          </a:schemeClr>
        </a:gs>
        <a:gs pos="82000">
          <a:schemeClr val="accent2">
            <a:lumMod val="45000"/>
            <a:lumOff val="55000"/>
          </a:schemeClr>
        </a:gs>
        <a:gs pos="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path path="circle">
        <a:fillToRect t="100000" r="100000"/>
      </a:path>
      <a:tileRect l="-100000" b="-100000"/>
    </a:gradFill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336082586612237"/>
          <c:y val="3.0286672374655332E-2"/>
          <c:w val="0.65232598097626016"/>
          <c:h val="0.69975292965775471"/>
        </c:manualLayout>
      </c:layout>
      <c:lineChart>
        <c:grouping val="standard"/>
        <c:varyColors val="0"/>
        <c:ser>
          <c:idx val="0"/>
          <c:order val="0"/>
          <c:tx>
            <c:strRef>
              <c:f>МД!$A$6</c:f>
              <c:strCache>
                <c:ptCount val="1"/>
                <c:pt idx="0">
                  <c:v>Объем муниципального долга по требованиям Бюджетного кодекса РФ</c:v>
                </c:pt>
              </c:strCache>
            </c:strRef>
          </c:tx>
          <c:spPr>
            <a:ln w="19050" cap="rnd" cmpd="sng" algn="ctr">
              <a:solidFill>
                <a:srgbClr val="0070C0"/>
              </a:solidFill>
              <a:prstDash val="solid"/>
              <a:round/>
            </a:ln>
            <a:effectLst>
              <a:glow rad="508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МД!$B$5:$D$5</c:f>
              <c:strCache>
                <c:ptCount val="3"/>
                <c:pt idx="0">
                  <c:v>на 1 января 
2027 года</c:v>
                </c:pt>
                <c:pt idx="1">
                  <c:v>на 1 января 
2028 года</c:v>
                </c:pt>
                <c:pt idx="2">
                  <c:v>на 1 января 
2029 года</c:v>
                </c:pt>
              </c:strCache>
            </c:strRef>
          </c:cat>
          <c:val>
            <c:numRef>
              <c:f>МД!$B$6:$D$6</c:f>
              <c:numCache>
                <c:formatCode>#,##0.0</c:formatCode>
                <c:ptCount val="3"/>
                <c:pt idx="0">
                  <c:v>1746956.8000000003</c:v>
                </c:pt>
                <c:pt idx="1">
                  <c:v>1870951.7000000002</c:v>
                </c:pt>
                <c:pt idx="2">
                  <c:v>1993129.7000000002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56-43E5-87C1-4CE77F308F1B}"/>
            </c:ext>
          </c:extLst>
        </c:ser>
        <c:ser>
          <c:idx val="1"/>
          <c:order val="1"/>
          <c:tx>
            <c:strRef>
              <c:f>МД!$A$7</c:f>
              <c:strCache>
                <c:ptCount val="1"/>
                <c:pt idx="0">
                  <c:v>Верхний предел</c:v>
                </c:pt>
              </c:strCache>
            </c:strRef>
          </c:tx>
          <c:spPr>
            <a:ln w="19050" cap="rnd" cmpd="sng" algn="ctr">
              <a:solidFill>
                <a:schemeClr val="tx1"/>
              </a:solidFill>
              <a:prstDash val="solid"/>
              <a:round/>
            </a:ln>
            <a:effectLst>
              <a:glow rad="63500">
                <a:schemeClr val="bg2">
                  <a:alpha val="92000"/>
                </a:schemeClr>
              </a:glow>
            </a:effectLst>
          </c:spPr>
          <c:marker>
            <c:symbol val="none"/>
          </c:marker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МД!$B$5:$D$5</c:f>
              <c:strCache>
                <c:ptCount val="3"/>
                <c:pt idx="0">
                  <c:v>на 1 января 
2027 года</c:v>
                </c:pt>
                <c:pt idx="1">
                  <c:v>на 1 января 
2028 года</c:v>
                </c:pt>
                <c:pt idx="2">
                  <c:v>на 1 января 
2029 года</c:v>
                </c:pt>
              </c:strCache>
            </c:strRef>
          </c:cat>
          <c:val>
            <c:numRef>
              <c:f>МД!$B$7:$D$7</c:f>
              <c:numCache>
                <c:formatCode>#,##0.0</c:formatCode>
                <c:ptCount val="3"/>
                <c:pt idx="0">
                  <c:v>58333.3</c:v>
                </c:pt>
                <c:pt idx="1">
                  <c:v>58333.3</c:v>
                </c:pt>
                <c:pt idx="2">
                  <c:v>58333.3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656-43E5-87C1-4CE77F308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907776"/>
        <c:axId val="158913664"/>
      </c:lineChart>
      <c:catAx>
        <c:axId val="15890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8913664"/>
        <c:crosses val="autoZero"/>
        <c:auto val="1"/>
        <c:lblAlgn val="ctr"/>
        <c:lblOffset val="100"/>
        <c:noMultiLvlLbl val="0"/>
      </c:catAx>
      <c:valAx>
        <c:axId val="1589136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8907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  <c:spPr>
        <a:solidFill>
          <a:schemeClr val="bg1">
            <a:alpha val="0"/>
          </a:schemeClr>
        </a:solidFill>
        <a:ln>
          <a:solidFill>
            <a:srgbClr val="002060">
              <a:alpha val="32157"/>
            </a:srgbClr>
          </a:solidFill>
        </a:ln>
        <a:effectLst>
          <a:glow>
            <a:schemeClr val="bg1">
              <a:alpha val="0"/>
            </a:schemeClr>
          </a:glow>
          <a:softEdge rad="12700"/>
        </a:effectLst>
      </c:spPr>
    </c:plotArea>
    <c:plotVisOnly val="1"/>
    <c:dispBlanksAs val="gap"/>
    <c:showDLblsOverMax val="0"/>
  </c:chart>
  <c:spPr>
    <a:gradFill flip="none" rotWithShape="1">
      <a:gsLst>
        <a:gs pos="37000">
          <a:schemeClr val="accent2">
            <a:lumMod val="5000"/>
            <a:lumOff val="95000"/>
          </a:schemeClr>
        </a:gs>
        <a:gs pos="100000">
          <a:schemeClr val="accent2">
            <a:lumMod val="45000"/>
            <a:lumOff val="55000"/>
          </a:schemeClr>
        </a:gs>
        <a:gs pos="91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path path="circle">
        <a:fillToRect l="50000" t="50000" r="50000" b="50000"/>
      </a:path>
      <a:tileRect/>
    </a:gradFill>
    <a:ln w="6350" cap="flat" cmpd="sng" algn="ctr">
      <a:solidFill>
        <a:schemeClr val="tx1"/>
      </a:solidFill>
      <a:prstDash val="solid"/>
      <a:miter lim="800000"/>
    </a:ln>
    <a:effectLst>
      <a:glow>
        <a:schemeClr val="bg1"/>
      </a:glow>
    </a:effectLst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62913787875693"/>
          <c:y val="6.9038053448253325E-2"/>
          <c:w val="0.76922713877490168"/>
          <c:h val="0.92390835450318742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1"/>
              <c:layout>
                <c:manualLayout>
                  <c:x val="1.0551248744442941E-2"/>
                  <c:y val="-1.4214434204203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3E-41CD-BB1F-52D2EDDFBE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 UI Light" panose="020B0300000000000000" pitchFamily="34" charset="-128"/>
                    <a:ea typeface="Yu Gothic UI Light" panose="020B0300000000000000" pitchFamily="34" charset="-128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Инвестиции!$O$118:$O$133</c:f>
              <c:strCach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 оценка</c:v>
                </c:pt>
                <c:pt idx="13">
                  <c:v>2026 прогноз</c:v>
                </c:pt>
                <c:pt idx="14">
                  <c:v>2027 прогноз</c:v>
                </c:pt>
                <c:pt idx="15">
                  <c:v>2028 прогноз</c:v>
                </c:pt>
              </c:strCache>
            </c:strRef>
          </c:cat>
          <c:val>
            <c:numRef>
              <c:f>Инвестиции!$P$118:$P$133</c:f>
              <c:numCache>
                <c:formatCode>_-* #\ ##0.00_р_._-;\-* #\ ##0.00_р_._-;_-* "-"??_р_._-;_-@_-</c:formatCode>
                <c:ptCount val="16"/>
                <c:pt idx="0">
                  <c:v>8985.2000000000007</c:v>
                </c:pt>
                <c:pt idx="1">
                  <c:v>6156</c:v>
                </c:pt>
                <c:pt idx="2">
                  <c:v>3757.9</c:v>
                </c:pt>
                <c:pt idx="3">
                  <c:v>4709.7</c:v>
                </c:pt>
                <c:pt idx="4">
                  <c:v>10814.6</c:v>
                </c:pt>
                <c:pt idx="5">
                  <c:v>20298</c:v>
                </c:pt>
                <c:pt idx="6">
                  <c:v>19348.365000000002</c:v>
                </c:pt>
                <c:pt idx="7">
                  <c:v>28910.920999999998</c:v>
                </c:pt>
                <c:pt idx="8" formatCode="General">
                  <c:v>22088.3</c:v>
                </c:pt>
                <c:pt idx="9" formatCode="General">
                  <c:v>33836.199999999997</c:v>
                </c:pt>
                <c:pt idx="10" formatCode="General">
                  <c:v>72374.2</c:v>
                </c:pt>
                <c:pt idx="11" formatCode="General">
                  <c:v>75022.2</c:v>
                </c:pt>
                <c:pt idx="12" formatCode="General">
                  <c:v>61626</c:v>
                </c:pt>
                <c:pt idx="13" formatCode="General">
                  <c:v>33199</c:v>
                </c:pt>
                <c:pt idx="14" formatCode="General">
                  <c:v>26512</c:v>
                </c:pt>
                <c:pt idx="15" formatCode="General">
                  <c:v>10812.8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3E-41CD-BB1F-52D2EDDFB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680896"/>
        <c:axId val="153727744"/>
        <c:axId val="0"/>
      </c:bar3DChart>
      <c:catAx>
        <c:axId val="15368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27744"/>
        <c:crosses val="autoZero"/>
        <c:auto val="1"/>
        <c:lblAlgn val="ctr"/>
        <c:lblOffset val="100"/>
        <c:noMultiLvlLbl val="0"/>
      </c:catAx>
      <c:valAx>
        <c:axId val="153727744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none"/>
        <c:minorTickMark val="none"/>
        <c:tickLblPos val="nextTo"/>
        <c:crossAx val="153680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059,0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128,0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652,0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960,0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873,7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195,0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475,1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310,9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793,0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55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406,2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854,5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82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099,7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88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92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774,11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474,36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8.4248032576258493E-3"/>
                  <c:y val="-1.32923843282009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914,21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DDB-49EF-AAF4-20C89251E39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'з-п'!$Q$95:$Q$110</c:f>
              <c:strCach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 оценка</c:v>
                </c:pt>
                <c:pt idx="13">
                  <c:v>2026 прогноз</c:v>
                </c:pt>
                <c:pt idx="14">
                  <c:v>2027 прогноз</c:v>
                </c:pt>
                <c:pt idx="15">
                  <c:v>2028 прогноз</c:v>
                </c:pt>
              </c:strCache>
            </c:strRef>
          </c:cat>
          <c:val>
            <c:numRef>
              <c:f>'з-п'!$R$95:$R$110</c:f>
              <c:numCache>
                <c:formatCode>0.0</c:formatCode>
                <c:ptCount val="16"/>
                <c:pt idx="0">
                  <c:v>25059</c:v>
                </c:pt>
                <c:pt idx="1">
                  <c:v>26128</c:v>
                </c:pt>
                <c:pt idx="2">
                  <c:v>27652</c:v>
                </c:pt>
                <c:pt idx="3">
                  <c:v>28960</c:v>
                </c:pt>
                <c:pt idx="4">
                  <c:v>31873.7</c:v>
                </c:pt>
                <c:pt idx="5">
                  <c:v>34195</c:v>
                </c:pt>
                <c:pt idx="6">
                  <c:v>37475.1</c:v>
                </c:pt>
                <c:pt idx="7">
                  <c:v>40310.9</c:v>
                </c:pt>
                <c:pt idx="8">
                  <c:v>43793</c:v>
                </c:pt>
                <c:pt idx="9">
                  <c:v>55406.2</c:v>
                </c:pt>
                <c:pt idx="10">
                  <c:v>66854.53</c:v>
                </c:pt>
                <c:pt idx="11">
                  <c:v>82099.7</c:v>
                </c:pt>
                <c:pt idx="12" formatCode="General">
                  <c:v>88356.3</c:v>
                </c:pt>
                <c:pt idx="13" formatCode="General">
                  <c:v>92774.11</c:v>
                </c:pt>
                <c:pt idx="14" formatCode="General">
                  <c:v>100474.36</c:v>
                </c:pt>
                <c:pt idx="15" formatCode="General">
                  <c:v>108914.21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DB-49EF-AAF4-20C89251E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82048"/>
        <c:axId val="154883584"/>
        <c:axId val="0"/>
      </c:bar3DChart>
      <c:catAx>
        <c:axId val="15488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83584"/>
        <c:crosses val="autoZero"/>
        <c:auto val="1"/>
        <c:lblAlgn val="ctr"/>
        <c:lblOffset val="100"/>
        <c:noMultiLvlLbl val="0"/>
      </c:catAx>
      <c:valAx>
        <c:axId val="15488358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54882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515579071134627E-3"/>
          <c:w val="0.98399359743897563"/>
          <c:h val="0.83891920917292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'[Графика к пояснительной записке и бюджету для граждан.xlsx]Бюджет для граждан'!$B$71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2408912290244339E-2"/>
                  <c:y val="-1.765041833113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921911050570264E-2"/>
                  <c:y val="-2.4705166986091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36910636685724E-2"/>
                  <c:y val="-2.235358410110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921713944990843E-2"/>
                  <c:y val="-5.131010383232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'[Графика к пояснительной записке и бюджету для граждан.xlsx]Бюджет для граждан'!$C$70:$F$70</c:f>
              <c:strCache>
                <c:ptCount val="4"/>
                <c:pt idx="0">
                  <c:v>Первоначальный бюджет 2025 года</c:v>
                </c:pt>
                <c:pt idx="1">
                  <c:v>Прогноз на
 2026 год</c:v>
                </c:pt>
                <c:pt idx="2">
                  <c:v>Прогноз на
 2027 год</c:v>
                </c:pt>
                <c:pt idx="3">
                  <c:v>Прогноз на 
2028 год</c:v>
                </c:pt>
              </c:strCache>
            </c:strRef>
          </c:cat>
          <c:val>
            <c:numRef>
              <c:f>'[Графика к пояснительной записке и бюджету для граждан.xlsx]Бюджет для граждан'!$C$71:$F$71</c:f>
              <c:numCache>
                <c:formatCode>#,##0.0</c:formatCode>
                <c:ptCount val="4"/>
                <c:pt idx="0">
                  <c:v>1867209.4</c:v>
                </c:pt>
                <c:pt idx="1">
                  <c:v>2037983.6</c:v>
                </c:pt>
                <c:pt idx="2">
                  <c:v>2198609</c:v>
                </c:pt>
                <c:pt idx="3">
                  <c:v>2392681.9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A6-40FC-B182-D00D4D4E83C7}"/>
            </c:ext>
          </c:extLst>
        </c:ser>
        <c:ser>
          <c:idx val="1"/>
          <c:order val="1"/>
          <c:tx>
            <c:strRef>
              <c:f>'[Графика к пояснительной записке и бюджету для граждан.xlsx]Бюджет для граждан'!$B$72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EDE9E6">
                <a:lumMod val="25000"/>
              </a:srgbClr>
            </a:solidFill>
            <a:ln>
              <a:solidFill>
                <a:srgbClr val="753F2C"/>
              </a:solidFill>
            </a:ln>
          </c:spPr>
          <c:invertIfNegative val="0"/>
          <c:dLbls>
            <c:dLbl>
              <c:idx val="0"/>
              <c:layout>
                <c:manualLayout>
                  <c:x val="4.1382768023065682E-2"/>
                  <c:y val="-1.3343955172758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58064346496018E-2"/>
                  <c:y val="-1.529898938585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382570917486257E-2"/>
                  <c:y val="-1.4109343370201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811170503997603E-2"/>
                  <c:y val="-1.4109497309903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'[Графика к пояснительной записке и бюджету для граждан.xlsx]Бюджет для граждан'!$C$70:$F$70</c:f>
              <c:strCache>
                <c:ptCount val="4"/>
                <c:pt idx="0">
                  <c:v>Первоначальный бюджет 2025 года</c:v>
                </c:pt>
                <c:pt idx="1">
                  <c:v>Прогноз на
 2026 год</c:v>
                </c:pt>
                <c:pt idx="2">
                  <c:v>Прогноз на
 2027 год</c:v>
                </c:pt>
                <c:pt idx="3">
                  <c:v>Прогноз на 
2028 год</c:v>
                </c:pt>
              </c:strCache>
            </c:strRef>
          </c:cat>
          <c:val>
            <c:numRef>
              <c:f>'[Графика к пояснительной записке и бюджету для граждан.xlsx]Бюджет для граждан'!$C$72:$F$72</c:f>
              <c:numCache>
                <c:formatCode>#,##0.0</c:formatCode>
                <c:ptCount val="4"/>
                <c:pt idx="0">
                  <c:v>211801.1</c:v>
                </c:pt>
                <c:pt idx="1">
                  <c:v>172894.1</c:v>
                </c:pt>
                <c:pt idx="2">
                  <c:v>174769.1</c:v>
                </c:pt>
                <c:pt idx="3">
                  <c:v>177223.2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DA6-40FC-B182-D00D4D4E83C7}"/>
            </c:ext>
          </c:extLst>
        </c:ser>
        <c:ser>
          <c:idx val="2"/>
          <c:order val="2"/>
          <c:tx>
            <c:strRef>
              <c:f>'[Графика к пояснительной записке и бюджету для граждан.xlsx]Бюджет для граждан'!$B$73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EDE9E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6006383597648246E-2"/>
                  <c:y val="-2.5498264329861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408963585434115E-2"/>
                  <c:y val="-3.0570252792475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67471627870605E-3"/>
                  <c:y val="-3.6859476143194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40558525199892E-2"/>
                  <c:y val="-7.9305116185989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DA6-40FC-B182-D00D4D4E8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'[Графика к пояснительной записке и бюджету для граждан.xlsx]Бюджет для граждан'!$C$70:$F$70</c:f>
              <c:strCache>
                <c:ptCount val="4"/>
                <c:pt idx="0">
                  <c:v>Первоначальный бюджет 2025 года</c:v>
                </c:pt>
                <c:pt idx="1">
                  <c:v>Прогноз на
 2026 год</c:v>
                </c:pt>
                <c:pt idx="2">
                  <c:v>Прогноз на
 2027 год</c:v>
                </c:pt>
                <c:pt idx="3">
                  <c:v>Прогноз на 
2028 год</c:v>
                </c:pt>
              </c:strCache>
            </c:strRef>
          </c:cat>
          <c:val>
            <c:numRef>
              <c:f>'[Графика к пояснительной записке и бюджету для граждан.xlsx]Бюджет для граждан'!$C$73:$F$73</c:f>
              <c:numCache>
                <c:formatCode>#,##0.0</c:formatCode>
                <c:ptCount val="4"/>
                <c:pt idx="0">
                  <c:v>2505609.4</c:v>
                </c:pt>
                <c:pt idx="1">
                  <c:v>2566870.7999999998</c:v>
                </c:pt>
                <c:pt idx="2">
                  <c:v>2372835.7999999998</c:v>
                </c:pt>
                <c:pt idx="3">
                  <c:v>2349207.7999999998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DA6-40FC-B182-D00D4D4E8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55481600"/>
        <c:axId val="155483136"/>
        <c:axId val="0"/>
      </c:bar3DChart>
      <c:catAx>
        <c:axId val="155481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5483136"/>
        <c:crosses val="autoZero"/>
        <c:auto val="1"/>
        <c:lblAlgn val="ctr"/>
        <c:lblOffset val="100"/>
        <c:noMultiLvlLbl val="0"/>
      </c:catAx>
      <c:valAx>
        <c:axId val="155483136"/>
        <c:scaling>
          <c:orientation val="minMax"/>
          <c:max val="2800000"/>
          <c:min val="0"/>
        </c:scaling>
        <c:delete val="1"/>
        <c:axPos val="l"/>
        <c:majorGridlines/>
        <c:numFmt formatCode="#,##0.0" sourceLinked="1"/>
        <c:majorTickMark val="none"/>
        <c:minorTickMark val="none"/>
        <c:tickLblPos val="nextTo"/>
        <c:crossAx val="155481600"/>
        <c:crosses val="autoZero"/>
        <c:crossBetween val="between"/>
        <c:majorUnit val="400000"/>
        <c:minorUnit val="400000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647500579529829E-2"/>
          <c:y val="2.1586212643039664E-2"/>
          <c:w val="0.89685401652452312"/>
          <c:h val="0.69954588379068994"/>
        </c:manualLayout>
      </c:layout>
      <c:doughnutChart>
        <c:varyColors val="1"/>
        <c:ser>
          <c:idx val="0"/>
          <c:order val="0"/>
          <c:spPr>
            <a:solidFill>
              <a:srgbClr val="27999F"/>
            </a:solidFill>
            <a:ln>
              <a:solidFill>
                <a:srgbClr val="753F2C"/>
              </a:solidFill>
            </a:ln>
          </c:spPr>
          <c:dPt>
            <c:idx val="0"/>
            <c:bubble3D val="0"/>
            <c:spPr>
              <a:solidFill>
                <a:srgbClr val="EDE9E6">
                  <a:lumMod val="75000"/>
                </a:srgbClr>
              </a:solidFill>
              <a:ln>
                <a:solidFill>
                  <a:srgbClr val="753F2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12-4542-B9AB-702DCE2A88B1}"/>
              </c:ext>
            </c:extLst>
          </c:dPt>
          <c:dPt>
            <c:idx val="1"/>
            <c:bubble3D val="0"/>
            <c:spPr>
              <a:solidFill>
                <a:srgbClr val="753F2C">
                  <a:lumMod val="60000"/>
                  <a:lumOff val="40000"/>
                </a:srgbClr>
              </a:solidFill>
              <a:ln>
                <a:solidFill>
                  <a:srgbClr val="753F2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12-4542-B9AB-702DCE2A88B1}"/>
              </c:ext>
            </c:extLst>
          </c:dPt>
          <c:dPt>
            <c:idx val="2"/>
            <c:bubble3D val="0"/>
            <c:spPr>
              <a:solidFill>
                <a:srgbClr val="EDE9E6">
                  <a:lumMod val="50000"/>
                </a:srgbClr>
              </a:solidFill>
              <a:ln>
                <a:solidFill>
                  <a:srgbClr val="753F2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12-4542-B9AB-702DCE2A88B1}"/>
              </c:ext>
            </c:extLst>
          </c:dPt>
          <c:dLbls>
            <c:dLbl>
              <c:idx val="0"/>
              <c:layout>
                <c:manualLayout>
                  <c:x val="-6.8851348728826686E-2"/>
                  <c:y val="-5.85756428954702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12-4542-B9AB-702DCE2A88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6846901927884771E-3"/>
                  <c:y val="-3.82846350405504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512-4542-B9AB-702DCE2A88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137544595310136E-2"/>
                  <c:y val="-6.1062364229033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512-4542-B9AB-702DCE2A88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Лист1!$B$137:$B$139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Лист1!$C$137:$C$139</c:f>
              <c:numCache>
                <c:formatCode>#,##0.0</c:formatCode>
                <c:ptCount val="3"/>
                <c:pt idx="0">
                  <c:v>553612.9</c:v>
                </c:pt>
                <c:pt idx="1">
                  <c:v>117319.2</c:v>
                </c:pt>
                <c:pt idx="2">
                  <c:v>1025265.9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12-4542-B9AB-702DCE2A8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3674649994249214E-2"/>
          <c:y val="0.73932340851016565"/>
          <c:w val="0.8493382677345922"/>
          <c:h val="0.2419139540051105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54712479121928"/>
          <c:y val="0.41555286109151113"/>
          <c:w val="0.56859840350534696"/>
          <c:h val="0.4756757262697289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6979891976312877E-3"/>
                  <c:y val="5.7988011528276651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НДФЛ
1 624 553,4
73,5%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47-4871-9CEF-AD67EB597B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977581831196719"/>
                  <c:y val="-7.8673234196394104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Акцизы
37 912,8
1,7%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47-4871-9CEF-AD67EB597B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72587362530097"/>
                  <c:y val="-8.5956328267287538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Специальные налоговые режимы (УСН, ЕСХН, патент)
123 538,9
5,6%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347-4871-9CEF-AD67EB597B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338604368668788E-3"/>
                  <c:y val="-0.20431475783209119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НИФЛ
102 715,2
4,6%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47-4871-9CEF-AD67EB597B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487538231274808E-2"/>
                  <c:y val="-0.1306216143487264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Земельный налог
118 494,4
5,4%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347-4871-9CEF-AD67EB597B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8077265135246529E-2"/>
                  <c:y val="-0.3059584342447536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Госпошлина
30 768,9
1,4%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47-4871-9CEF-AD67EB597B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6410251404524848"/>
                  <c:y val="-0.2676349483060531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Доходы от использования имущества
126 958,5
5,7%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347-4871-9CEF-AD67EB597B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4219214333745472"/>
                  <c:y val="-9.0447988206526192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Доходы от компенсации затрат бюджета
4 432,3
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47-4871-9CEF-AD67EB597B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0820632958070334"/>
                  <c:y val="7.5730169687184351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Доходы от продажи активов
36 005,3
1,6%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347-4871-9CEF-AD67EB597B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2507710408877937"/>
                  <c:y val="0.15523140040090397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Штрафы
5 498,0
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347-4871-9CEF-AD67EB597B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5680082430014551E-2"/>
                  <c:y val="0.199907094194818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347-4871-9CEF-AD67EB597BAB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'[Графика к пояснительной записке и бюджету для граждан.xlsx]Графика'!$B$3:$B$12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 (УСН, ЕСХН, патент)</c:v>
                </c:pt>
                <c:pt idx="3">
                  <c:v>НИФЛ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компенсации затрат бюджета</c:v>
                </c:pt>
                <c:pt idx="8">
                  <c:v>Доходы от продажи активов</c:v>
                </c:pt>
                <c:pt idx="9">
                  <c:v>Штрафы</c:v>
                </c:pt>
              </c:strCache>
            </c:strRef>
          </c:cat>
          <c:val>
            <c:numRef>
              <c:f>'[Графика к пояснительной записке и бюджету для граждан.xlsx]Графика'!$C$3:$C$12</c:f>
              <c:numCache>
                <c:formatCode>#,##0.0</c:formatCode>
                <c:ptCount val="10"/>
                <c:pt idx="0">
                  <c:v>1624553.4000000001</c:v>
                </c:pt>
                <c:pt idx="1">
                  <c:v>37912.800000000003</c:v>
                </c:pt>
                <c:pt idx="2">
                  <c:v>123538.9</c:v>
                </c:pt>
                <c:pt idx="3">
                  <c:v>102715.2</c:v>
                </c:pt>
                <c:pt idx="4">
                  <c:v>118494.39999999999</c:v>
                </c:pt>
                <c:pt idx="5">
                  <c:v>30768.9</c:v>
                </c:pt>
                <c:pt idx="6">
                  <c:v>126958.5</c:v>
                </c:pt>
                <c:pt idx="7">
                  <c:v>4432.3</c:v>
                </c:pt>
                <c:pt idx="8">
                  <c:v>36005.300000000003</c:v>
                </c:pt>
                <c:pt idx="9">
                  <c:v>5498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347-4871-9CEF-AD67EB597B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71544161729125E-2"/>
          <c:y val="3.4348165495706483E-2"/>
          <c:w val="0.95002840189613058"/>
          <c:h val="0.812226176645952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'параметры бюджета на 2026год'!$B$2:$B$3</c:f>
              <c:strCache>
                <c:ptCount val="2"/>
                <c:pt idx="0">
                  <c:v>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528671606831907E-2"/>
                  <c:y val="-7.8064012490242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670005185269984E-2"/>
                  <c:y val="-2.6581479083306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899797718178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548179239102605E-2"/>
                  <c:y val="-4.3496965772682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'параметры бюджета на 2026год'!$A$4:$A$7</c:f>
              <c:strCache>
                <c:ptCount val="4"/>
                <c:pt idx="0">
                  <c:v>Бюджет на 2025 год</c:v>
                </c:pt>
                <c:pt idx="1">
                  <c:v>Проект  на  2026 год</c:v>
                </c:pt>
                <c:pt idx="2">
                  <c:v>Проект  на  2027 год</c:v>
                </c:pt>
                <c:pt idx="3">
                  <c:v>Проект на 2028 год</c:v>
                </c:pt>
              </c:strCache>
            </c:strRef>
          </c:cat>
          <c:val>
            <c:numRef>
              <c:f>'параметры бюджета на 2026год'!$B$4:$B$7</c:f>
              <c:numCache>
                <c:formatCode>#,##0.0</c:formatCode>
                <c:ptCount val="4"/>
                <c:pt idx="0">
                  <c:v>4584619.9000000004</c:v>
                </c:pt>
                <c:pt idx="1">
                  <c:v>4777748.5</c:v>
                </c:pt>
                <c:pt idx="2">
                  <c:v>4746213.9000000004</c:v>
                </c:pt>
                <c:pt idx="3">
                  <c:v>4919112.9000000004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DB-4AC0-944E-8C93D3B78426}"/>
            </c:ext>
          </c:extLst>
        </c:ser>
        <c:ser>
          <c:idx val="1"/>
          <c:order val="1"/>
          <c:tx>
            <c:strRef>
              <c:f>'параметры бюджета на 2026год'!$C$2:$C$3</c:f>
              <c:strCache>
                <c:ptCount val="2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224671302945812E-2"/>
                  <c:y val="-6.435058326082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193333609111449E-2"/>
                  <c:y val="-3.5949119586021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372593875994034E-2"/>
                  <c:y val="-2.0445857218450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201015312419556E-2"/>
                  <c:y val="-2.6581479083306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'параметры бюджета на 2026год'!$A$4:$A$7</c:f>
              <c:strCache>
                <c:ptCount val="4"/>
                <c:pt idx="0">
                  <c:v>Бюджет на 2025 год</c:v>
                </c:pt>
                <c:pt idx="1">
                  <c:v>Проект  на  2026 год</c:v>
                </c:pt>
                <c:pt idx="2">
                  <c:v>Проект  на  2027 год</c:v>
                </c:pt>
                <c:pt idx="3">
                  <c:v>Проект на 2028 год</c:v>
                </c:pt>
              </c:strCache>
            </c:strRef>
          </c:cat>
          <c:val>
            <c:numRef>
              <c:f>'параметры бюджета на 2026год'!$C$4:$C$7</c:f>
              <c:numCache>
                <c:formatCode>#,##0.0</c:formatCode>
                <c:ptCount val="4"/>
                <c:pt idx="0">
                  <c:v>4584619.9000000004</c:v>
                </c:pt>
                <c:pt idx="1">
                  <c:v>4777748.5</c:v>
                </c:pt>
                <c:pt idx="2">
                  <c:v>4746213.9000000004</c:v>
                </c:pt>
                <c:pt idx="3">
                  <c:v>4919112.9000000004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3DB-4AC0-944E-8C93D3B78426}"/>
            </c:ext>
          </c:extLst>
        </c:ser>
        <c:ser>
          <c:idx val="2"/>
          <c:order val="2"/>
          <c:tx>
            <c:strRef>
              <c:f>'параметры бюджета на 2026год'!$D$2:$D$3</c:f>
              <c:strCache>
                <c:ptCount val="2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071544161729125E-2"/>
                  <c:y val="-3.122560499609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057343213663814E-2"/>
                  <c:y val="-1.873536299765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428725548972169E-2"/>
                  <c:y val="-2.810304449648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769940441546422E-2"/>
                  <c:y val="-2.8997977181788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3DB-4AC0-944E-8C93D3B78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'параметры бюджета на 2026год'!$A$4:$A$7</c:f>
              <c:strCache>
                <c:ptCount val="4"/>
                <c:pt idx="0">
                  <c:v>Бюджет на 2025 год</c:v>
                </c:pt>
                <c:pt idx="1">
                  <c:v>Проект  на  2026 год</c:v>
                </c:pt>
                <c:pt idx="2">
                  <c:v>Проект  на  2027 год</c:v>
                </c:pt>
                <c:pt idx="3">
                  <c:v>Проект на 2028 год</c:v>
                </c:pt>
              </c:strCache>
            </c:strRef>
          </c:cat>
          <c:val>
            <c:numRef>
              <c:f>'параметры бюджета на 2026год'!$D$4:$D$7</c:f>
              <c:numCache>
                <c:formatCode>#,##0.0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3DB-4AC0-944E-8C93D3B784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2616320"/>
        <c:axId val="152626304"/>
        <c:axId val="0"/>
      </c:bar3DChart>
      <c:catAx>
        <c:axId val="15261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2626304"/>
        <c:crosses val="autoZero"/>
        <c:auto val="1"/>
        <c:lblAlgn val="ctr"/>
        <c:lblOffset val="100"/>
        <c:noMultiLvlLbl val="0"/>
      </c:catAx>
      <c:valAx>
        <c:axId val="1526263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26163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4558275816201361E-2"/>
          <c:w val="0.61027698181723089"/>
          <c:h val="0.71065346618214631"/>
        </c:manualLayout>
      </c:layout>
      <c:pie3DChart>
        <c:varyColors val="1"/>
        <c:ser>
          <c:idx val="0"/>
          <c:order val="0"/>
          <c:explosion val="38"/>
          <c:dPt>
            <c:idx val="5"/>
            <c:bubble3D val="0"/>
            <c:explosion val="37"/>
            <c:extLst xmlns:c16r2="http://schemas.microsoft.com/office/drawing/2015/06/chart">
              <c:ext xmlns:c16="http://schemas.microsoft.com/office/drawing/2014/chart" uri="{C3380CC4-5D6E-409C-BE32-E72D297353CC}">
                <c16:uniqueId val="{00000000-2B18-4CE9-8097-27E72F9B359E}"/>
              </c:ext>
            </c:extLst>
          </c:dPt>
          <c:dLbls>
            <c:dLbl>
              <c:idx val="0"/>
              <c:layout>
                <c:manualLayout>
                  <c:x val="7.0431955499233478E-2"/>
                  <c:y val="-0.132655703948608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504516049417874E-4"/>
                  <c:y val="-4.66605762677455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37239261891277E-2"/>
                  <c:y val="-0.16320209973753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57358811161263E-2"/>
                  <c:y val="-0.129412276504111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797688206791258E-2"/>
                  <c:y val="2.2722273067815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5908169706634766E-2"/>
                  <c:y val="-3.53115529067153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336627225394294E-2"/>
                  <c:y val="-2.97022955003552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3483172198411906E-2"/>
                  <c:y val="-6.16969011470251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2126933500401058E-2"/>
                  <c:y val="-0.103189773930192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2441419506106038E-2"/>
                  <c:y val="-0.12703528081089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6866103762346158E-2"/>
                  <c:y val="-0.144530676759327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B18-4CE9-8097-27E72F9B3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Лист2!$B$11:$B$21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Лист2!$C$11:$C$21</c:f>
              <c:numCache>
                <c:formatCode>#,##0.0</c:formatCode>
                <c:ptCount val="11"/>
                <c:pt idx="0">
                  <c:v>399809.2</c:v>
                </c:pt>
                <c:pt idx="1">
                  <c:v>84501.4</c:v>
                </c:pt>
                <c:pt idx="2">
                  <c:v>340833.6</c:v>
                </c:pt>
                <c:pt idx="3">
                  <c:v>472149.3</c:v>
                </c:pt>
                <c:pt idx="4">
                  <c:v>1816.3</c:v>
                </c:pt>
                <c:pt idx="5">
                  <c:v>2716311.5</c:v>
                </c:pt>
                <c:pt idx="6">
                  <c:v>378874.7</c:v>
                </c:pt>
                <c:pt idx="7">
                  <c:v>99839.9</c:v>
                </c:pt>
                <c:pt idx="8">
                  <c:v>278854.7</c:v>
                </c:pt>
                <c:pt idx="9">
                  <c:v>4421.5</c:v>
                </c:pt>
                <c:pt idx="10">
                  <c:v>336.4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B18-4CE9-8097-27E72F9B359E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Лист2!$B$11:$B$21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Лист2!$D$11:$D$21</c:f>
              <c:numCache>
                <c:formatCode>0.0%</c:formatCode>
                <c:ptCount val="11"/>
                <c:pt idx="0">
                  <c:v>8.3681508141334765E-2</c:v>
                </c:pt>
                <c:pt idx="1">
                  <c:v>1.7686447915791294E-2</c:v>
                </c:pt>
                <c:pt idx="2">
                  <c:v>7.1337702267082484E-2</c:v>
                </c:pt>
                <c:pt idx="3">
                  <c:v>9.8822552087034277E-2</c:v>
                </c:pt>
                <c:pt idx="4">
                  <c:v>3.8015814352722826E-4</c:v>
                </c:pt>
                <c:pt idx="5">
                  <c:v>0.56853379787571479</c:v>
                </c:pt>
                <c:pt idx="6">
                  <c:v>7.9299841756007031E-2</c:v>
                </c:pt>
                <c:pt idx="7">
                  <c:v>2.089685130977488E-2</c:v>
                </c:pt>
                <c:pt idx="8">
                  <c:v>5.8365294866399929E-2</c:v>
                </c:pt>
                <c:pt idx="9">
                  <c:v>9.2543590354326923E-4</c:v>
                </c:pt>
                <c:pt idx="10">
                  <c:v>7.0409733789880295E-5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18-4CE9-8097-27E72F9B35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322791820700762"/>
          <c:y val="0"/>
          <c:w val="0.24122547431929389"/>
          <c:h val="1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5132790673204009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9475650835907674"/>
                  <c:y val="-0.155844155844155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071155605613705"/>
                  <c:y val="-0.114285714285714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176025438432182"/>
                  <c:y val="-5.88744588744588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385765104069101"/>
                  <c:y val="-4.15584415584415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898857318385725E-2"/>
                  <c:y val="0.100432900432900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927438750198769E-3"/>
                  <c:y val="9.6969696969696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187263514167091"/>
                  <c:y val="-2.77056277056277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9887619242650804E-2"/>
                  <c:y val="-8.31168831168831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943809621325402E-2"/>
                  <c:y val="-0.128138528138528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9887619242651345E-3"/>
                  <c:y val="-0.135064935064935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4381995486273147"/>
                  <c:y val="-0.155844155844155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1CE-457C-B1FB-4BAF68005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к  презентации бюджет для граждан  2024 г.xlsx]Лист2'!$B$71:$B$81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'[Диаграмма к  презентации бюджет для граждан  2024 г.xlsx]Лист2'!$C$71:$C$81</c:f>
              <c:numCache>
                <c:formatCode>#\ ##0.0</c:formatCode>
                <c:ptCount val="11"/>
                <c:pt idx="0">
                  <c:v>377578.4</c:v>
                </c:pt>
                <c:pt idx="1">
                  <c:v>78202.7</c:v>
                </c:pt>
                <c:pt idx="2">
                  <c:v>447672.1</c:v>
                </c:pt>
                <c:pt idx="3">
                  <c:v>304136.40000000002</c:v>
                </c:pt>
                <c:pt idx="4">
                  <c:v>1089.0999999999999</c:v>
                </c:pt>
                <c:pt idx="5">
                  <c:v>2687643.2</c:v>
                </c:pt>
                <c:pt idx="6">
                  <c:v>380712.9</c:v>
                </c:pt>
                <c:pt idx="7">
                  <c:v>107772.4</c:v>
                </c:pt>
                <c:pt idx="8">
                  <c:v>285048.8</c:v>
                </c:pt>
                <c:pt idx="9">
                  <c:v>4421.5</c:v>
                </c:pt>
                <c:pt idx="10">
                  <c:v>1165.5999999999999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1CE-457C-B1FB-4BAF680059FA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к  презентации бюджет для граждан  2024 г.xlsx]Лист2'!$B$71:$B$81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'[Диаграмма к  презентации бюджет для граждан  2024 г.xlsx]Лист2'!$D$71:$D$81</c:f>
              <c:numCache>
                <c:formatCode>0.0%</c:formatCode>
                <c:ptCount val="11"/>
                <c:pt idx="0">
                  <c:v>8.0757778872338315E-2</c:v>
                </c:pt>
                <c:pt idx="1">
                  <c:v>1.6726264939466377E-2</c:v>
                </c:pt>
                <c:pt idx="2">
                  <c:v>9.574966274319538E-2</c:v>
                </c:pt>
                <c:pt idx="3">
                  <c:v>6.5049748974594507E-2</c:v>
                </c:pt>
                <c:pt idx="4">
                  <c:v>2.3294048857101904E-4</c:v>
                </c:pt>
                <c:pt idx="5">
                  <c:v>0.57484245717801585</c:v>
                </c:pt>
                <c:pt idx="6">
                  <c:v>8.1428196613065398E-2</c:v>
                </c:pt>
                <c:pt idx="7">
                  <c:v>2.3050735020173806E-2</c:v>
                </c:pt>
                <c:pt idx="8">
                  <c:v>6.0967226828190883E-2</c:v>
                </c:pt>
                <c:pt idx="9">
                  <c:v>9.4568576826440244E-4</c:v>
                </c:pt>
                <c:pt idx="10">
                  <c:v>2.49302574123937E-4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1CE-457C-B1FB-4BAF680059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0.30669</cdr:x>
      <cdr:y>0.22543</cdr:y>
    </cdr:from>
    <cdr:to>
      <cdr:x>0.48513</cdr:x>
      <cdr:y>0.50289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25" y="742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0.37517</cdr:x>
      <cdr:y>0.89206</cdr:y>
    </cdr:from>
    <cdr:to>
      <cdr:x>0.52935</cdr:x>
      <cdr:y>0.89584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683239" y="4747763"/>
          <a:ext cx="1513613" cy="2015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8B30D67-EB7C-4323-A6AB-20071C4FC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26DD94-0E47-FE33-5C0F-9E497B99B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33718D35-8899-4D72-B2F6-81C9994431F3}" type="datetime1">
              <a:rPr lang="ru-RU" smtClean="0"/>
              <a:t>06.05.2026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9636FF0-1B83-FCD7-197D-6F6CBEA8F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AA88305-7C09-5A95-A84B-C7CEA8D00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6482836-E43C-41FF-A11B-3D8AB6E68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81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7E6C6CCF-08D6-46BC-A143-476DA6249026}" type="datetime1">
              <a:rPr lang="ru-RU" smtClean="0"/>
              <a:t>06.05.2026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ECDE012-9E2E-4477-8B5C-4E7D4E9BCBA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39385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19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845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8060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806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16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8060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CDE012-9E2E-4477-8B5C-4E7D4E9BCBA6}" type="slidenum">
              <a:rPr lang="ru-RU" noProof="0" smtClean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500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6212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CDE012-9E2E-4477-8B5C-4E7D4E9BCBA6}" type="slidenum">
              <a:rPr lang="ru-RU" noProof="0" smtClean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8489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7F097-0FC2-4CA4-80BF-428241B557F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93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CDE012-9E2E-4477-8B5C-4E7D4E9BCBA6}" type="slidenum">
              <a:rPr lang="ru-RU" noProof="0" smtClean="0"/>
              <a:t>24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864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30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306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8060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31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73130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32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23352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33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0101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34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3062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CDE012-9E2E-4477-8B5C-4E7D4E9BCBA6}" type="slidenum">
              <a:rPr lang="ru-RU" noProof="0" smtClean="0"/>
              <a:t>35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870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7F097-0FC2-4CA4-80BF-428241B557FC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478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38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3062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39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6792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40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40428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41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93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845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42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3062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43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2966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44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3062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46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3062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47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9710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48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30620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51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750261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52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87933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CDE012-9E2E-4477-8B5C-4E7D4E9BCBA6}" type="slidenum">
              <a:rPr lang="ru-RU" noProof="0" smtClean="0"/>
              <a:t>54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5221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CDE012-9E2E-4477-8B5C-4E7D4E9BCBA6}" type="slidenum">
              <a:rPr lang="ru-RU" noProof="0" smtClean="0"/>
              <a:t>55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8450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7F097-0FC2-4CA4-80BF-428241B557F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185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57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85659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58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575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84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854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306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306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CDE012-9E2E-4477-8B5C-4E7D4E9BCBA6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806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6B8029-33F3-9414-AD10-00871D91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6400800" cy="2387600"/>
          </a:xfrm>
        </p:spPr>
        <p:txBody>
          <a:bodyPr rtlCol="0" anchor="t">
            <a:normAutofit/>
          </a:bodyPr>
          <a:lstStyle>
            <a:lvl1pPr algn="l">
              <a:lnSpc>
                <a:spcPct val="80000"/>
              </a:lnSpc>
              <a:defRPr lang="ru-RU" sz="72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F32B008-64B6-378D-9C5D-DCC8DFEB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13" y="5047488"/>
            <a:ext cx="5486400" cy="384048"/>
          </a:xfr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lang="ru-RU"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15444BA9-47A2-8EBA-F11F-AF833CBC1FB6}"/>
              </a:ext>
            </a:extLst>
          </p:cNvPr>
          <p:cNvGrpSpPr/>
          <p:nvPr userDrawn="1"/>
        </p:nvGrpSpPr>
        <p:grpSpPr>
          <a:xfrm>
            <a:off x="3979534" y="5801746"/>
            <a:ext cx="8221703" cy="0"/>
            <a:chOff x="3733800" y="5539861"/>
            <a:chExt cx="8221703" cy="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F7C7E957-5A54-C6BB-DBCA-B0A579E9912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F75792F5-3B57-83E5-2E85-1B67A64BF570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5" y="1463040"/>
            <a:ext cx="7498080" cy="704088"/>
          </a:xfrm>
        </p:spPr>
        <p:txBody>
          <a:bodyPr rtlCol="0"/>
          <a:lstStyle>
            <a:lvl1pPr>
              <a:defRPr lang="ru-RU" sz="5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52784B99-8374-AA22-4161-578F9BF77E2B}"/>
              </a:ext>
            </a:extLst>
          </p:cNvPr>
          <p:cNvGrpSpPr/>
          <p:nvPr userDrawn="1"/>
        </p:nvGrpSpPr>
        <p:grpSpPr>
          <a:xfrm>
            <a:off x="2400301" y="2535841"/>
            <a:ext cx="9801127" cy="821"/>
            <a:chOff x="2286319" y="5546299"/>
            <a:chExt cx="9801127" cy="903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F0F45B19-145D-7398-7A64-A88B2825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0029EB3C-D7BA-1FCE-3158-8F1116C6F5B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576" y="2971800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76" y="4443984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0826" y="3401568"/>
            <a:ext cx="8379220" cy="975260"/>
          </a:xfrm>
        </p:spPr>
        <p:txBody>
          <a:bodyPr numCol="2" spcCol="91440"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0826" y="4901184"/>
            <a:ext cx="8379220" cy="975260"/>
          </a:xfrm>
        </p:spPr>
        <p:txBody>
          <a:bodyPr numCol="2" spcCol="91440"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9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871708" cy="704088"/>
          </a:xfrm>
        </p:spPr>
        <p:txBody>
          <a:bodyPr rtlCol="0"/>
          <a:lstStyle>
            <a:lvl1pPr>
              <a:defRPr lang="ru-RU" sz="5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80944"/>
            <a:ext cx="3282697" cy="110642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4257" y="2980944"/>
            <a:ext cx="3282697" cy="110642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1" y="4114800"/>
            <a:ext cx="3282697" cy="975260"/>
          </a:xfrm>
        </p:spPr>
        <p:txBody>
          <a:bodyPr numCol="1" spcCol="91440"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5073" y="4114800"/>
            <a:ext cx="3282697" cy="975260"/>
          </a:xfrm>
        </p:spPr>
        <p:txBody>
          <a:bodyPr numCol="1" spcCol="91440"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B8221A12-8B19-605A-2244-2D732269C955}"/>
              </a:ext>
            </a:extLst>
          </p:cNvPr>
          <p:cNvGrpSpPr/>
          <p:nvPr userDrawn="1"/>
        </p:nvGrpSpPr>
        <p:grpSpPr>
          <a:xfrm>
            <a:off x="716788" y="2527173"/>
            <a:ext cx="10758425" cy="1564"/>
            <a:chOff x="2792270" y="5541172"/>
            <a:chExt cx="11391900" cy="158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A86C500B-5A93-298F-7CEF-ED445452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270" y="5541172"/>
              <a:ext cx="676046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D7A559BC-EF4A-29D4-CF56-6425516A5D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4" y="5541330"/>
              <a:ext cx="4631436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D2D34186-8505-57AE-F518-0C83BF1C0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177" y="2980944"/>
            <a:ext cx="3282697" cy="110642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0" name="Текст 13">
            <a:extLst>
              <a:ext uri="{FF2B5EF4-FFF2-40B4-BE49-F238E27FC236}">
                <a16:creationId xmlns="" xmlns:a16="http://schemas.microsoft.com/office/drawing/2014/main" id="{ABE767DA-9D93-94AD-D34D-2B8A51A7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73569" y="4114800"/>
            <a:ext cx="3282697" cy="975260"/>
          </a:xfrm>
        </p:spPr>
        <p:txBody>
          <a:bodyPr numCol="1" spcCol="91440"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147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E86B75-C16C-C033-D27D-FF84EFB71131}"/>
              </a:ext>
            </a:extLst>
          </p:cNvPr>
          <p:cNvSpPr/>
          <p:nvPr userDrawn="1"/>
        </p:nvSpPr>
        <p:spPr>
          <a:xfrm>
            <a:off x="1" y="0"/>
            <a:ext cx="10020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31443F-EAC2-06D1-A3D1-D73510E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4" y="1426464"/>
            <a:ext cx="6675120" cy="1702816"/>
          </a:xfrm>
        </p:spPr>
        <p:txBody>
          <a:bodyPr rtlCol="0" anchor="t"/>
          <a:lstStyle>
            <a:lvl1pPr>
              <a:lnSpc>
                <a:spcPct val="80000"/>
              </a:lnSpc>
              <a:defRPr lang="ru-RU" sz="72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D80535FC-1B0E-C4EB-FE55-190522219FEA}"/>
              </a:ext>
            </a:extLst>
          </p:cNvPr>
          <p:cNvGrpSpPr/>
          <p:nvPr userDrawn="1"/>
        </p:nvGrpSpPr>
        <p:grpSpPr>
          <a:xfrm>
            <a:off x="3979533" y="5799270"/>
            <a:ext cx="8212468" cy="0"/>
            <a:chOff x="3733800" y="5537385"/>
            <a:chExt cx="8212467" cy="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9CA6B206-18E0-06D2-958F-E859A1428A5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7385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0447EEA7-F856-F6C0-18DD-5D37FD51D45B}"/>
                </a:ext>
              </a:extLst>
            </p:cNvPr>
            <p:cNvCxnSpPr>
              <a:cxnSpLocks/>
            </p:cNvCxnSpPr>
            <p:nvPr/>
          </p:nvCxnSpPr>
          <p:spPr>
            <a:xfrm>
              <a:off x="9774567" y="5537385"/>
              <a:ext cx="21717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A9C909AE-4D54-F197-103E-29E9C259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7056" y="3383280"/>
            <a:ext cx="4754880" cy="2057400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200" b="1">
                <a:solidFill>
                  <a:schemeClr val="bg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lang="ru-RU" sz="2200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59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6C28C00-D101-DFF8-7E0A-1AEBF0D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74C5F1F-F8B7-6C5F-6A7F-5F8F6128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FD9287E-E726-E0E6-2871-FE77159B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60592E8-155C-36FA-DA0A-52B23CE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7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964B432-06C2-E932-E96F-67CECC2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F1F3471-B7F6-01DB-D712-136C162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2C05956-4CA5-988F-7C93-317A88D1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61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AB670E-478C-D301-FCE5-E830024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3B16CD-30BD-156F-11B4-9CF89A06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E3C54B0-9878-1911-8DE9-EC464D20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6493B1-79A4-1FA9-B462-853856DE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697EEE8-8F1E-8F14-E2ED-333A1FF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DFABEB-B6B7-2591-AE85-265A3F8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23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E52A6A-C17E-2616-3199-C8D78E7E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7705714-E101-08DD-6A13-D561A3EC2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rtlCol="0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16ECB26-D659-5BC3-C669-1B45225D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464F27-6C3B-1E36-B1DC-ECB72DC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C595AB-D292-D355-47CD-748C160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1CEE5F-F44A-DD2C-EEC3-D4C76B6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2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03BBE-23DC-E951-32B6-0E91B80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5" y="1463040"/>
            <a:ext cx="7498080" cy="704088"/>
          </a:xfrm>
        </p:spPr>
        <p:txBody>
          <a:bodyPr rtlCol="0"/>
          <a:lstStyle>
            <a:lvl1pPr>
              <a:defRPr lang="ru-RU" sz="5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10836A-7452-872A-28D0-081C1338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2953512"/>
            <a:ext cx="7470649" cy="3296563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lang="ru-RU" sz="22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ru-RU" sz="1600" i="1"/>
            </a:lvl2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E39F35-2573-69E0-B17D-B4B0F85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B5CE41-241D-72CD-1C8F-006A47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52789DD7-8E5F-BCF6-7A1E-0AC33BD880AC}"/>
              </a:ext>
            </a:extLst>
          </p:cNvPr>
          <p:cNvGrpSpPr/>
          <p:nvPr userDrawn="1"/>
        </p:nvGrpSpPr>
        <p:grpSpPr>
          <a:xfrm>
            <a:off x="2400301" y="2535841"/>
            <a:ext cx="9801127" cy="821"/>
            <a:chOff x="2286319" y="5546299"/>
            <a:chExt cx="9801127" cy="903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D610F86C-F479-AC03-216E-DD60112AC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0A02E8F6-3623-48C2-4F02-9472E2977FB8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2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F39D39-DAD0-D550-D3C7-42F702A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3" y="1709738"/>
            <a:ext cx="7290459" cy="2852737"/>
          </a:xfrm>
        </p:spPr>
        <p:txBody>
          <a:bodyPr rtlCol="0" anchor="b"/>
          <a:lstStyle>
            <a:lvl1pPr>
              <a:defRPr lang="ru-RU"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054DFA-4C17-2AA0-0E19-8D452B7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992" y="4589464"/>
            <a:ext cx="7290457" cy="1500187"/>
          </a:xfrm>
        </p:spPr>
        <p:txBody>
          <a:bodyPr rtlCol="0"/>
          <a:lstStyle>
            <a:lvl1pPr marL="0" indent="0">
              <a:buNone/>
              <a:defRPr lang="ru-RU" sz="2400">
                <a:solidFill>
                  <a:schemeClr val="bg1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AF8D5DED-A875-4BFE-015E-C29679EC468C}"/>
              </a:ext>
            </a:extLst>
          </p:cNvPr>
          <p:cNvGrpSpPr/>
          <p:nvPr userDrawn="1"/>
        </p:nvGrpSpPr>
        <p:grpSpPr>
          <a:xfrm>
            <a:off x="3979534" y="5801746"/>
            <a:ext cx="8221703" cy="0"/>
            <a:chOff x="3733800" y="5539861"/>
            <a:chExt cx="8221703" cy="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4ED54A14-B37E-AA5D-2F7D-4530DEF3C3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8611F7DB-0F8D-8E5A-0137-AD5E5B20C351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7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столбца (темные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01882412-D2D4-9CF0-CD39-2EAE79B8A31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523745"/>
            <a:ext cx="7924800" cy="8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229B6F2-011B-853F-5BA1-FA1722B6E1C8}"/>
              </a:ext>
            </a:extLst>
          </p:cNvPr>
          <p:cNvCxnSpPr>
            <a:cxnSpLocks/>
          </p:cNvCxnSpPr>
          <p:nvPr userDrawn="1"/>
        </p:nvCxnSpPr>
        <p:spPr>
          <a:xfrm>
            <a:off x="723384" y="2523744"/>
            <a:ext cx="3543817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5" y="1463041"/>
            <a:ext cx="10515600" cy="575321"/>
          </a:xfrm>
        </p:spPr>
        <p:txBody>
          <a:bodyPr rtlCol="0"/>
          <a:lstStyle>
            <a:lvl1pPr>
              <a:defRPr lang="ru-RU" sz="5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3" y="2971800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bg1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bg1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1" y="3401568"/>
            <a:ext cx="5111497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1" y="3401568"/>
            <a:ext cx="5111497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89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столбца (светлые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5" y="1463041"/>
            <a:ext cx="10515600" cy="575321"/>
          </a:xfrm>
        </p:spPr>
        <p:txBody>
          <a:bodyPr rtlCol="0"/>
          <a:lstStyle>
            <a:lvl1pPr>
              <a:defRPr lang="ru-RU" sz="5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3" y="2971800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ED40495-D9DB-AA87-4474-68DA5D8CA88C}"/>
              </a:ext>
            </a:extLst>
          </p:cNvPr>
          <p:cNvGrpSpPr/>
          <p:nvPr userDrawn="1"/>
        </p:nvGrpSpPr>
        <p:grpSpPr>
          <a:xfrm rot="10800000">
            <a:off x="726959" y="2521656"/>
            <a:ext cx="11480809" cy="1"/>
            <a:chOff x="2077471" y="5539116"/>
            <a:chExt cx="11480808" cy="1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A15A6649-BE77-6F3F-DF74-0045E0AC6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77471" y="5539116"/>
              <a:ext cx="4755396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BEF33DD1-C51F-9BE1-2F97-D4025B3E65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103" y="5539117"/>
              <a:ext cx="674217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темная полоса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966E69F-7113-AC99-F7E1-A44B7D64DEF3}"/>
              </a:ext>
            </a:extLst>
          </p:cNvPr>
          <p:cNvSpPr/>
          <p:nvPr userDrawn="1"/>
        </p:nvSpPr>
        <p:spPr>
          <a:xfrm>
            <a:off x="0" y="0"/>
            <a:ext cx="12192000" cy="3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accent5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accent5"/>
                </a:solidFill>
              </a:defRPr>
            </a:lvl1pPr>
          </a:lstStyle>
          <a:p>
            <a:pPr rtl="0"/>
            <a:fld id="{5BFCF61C-3B18-4C03-8326-CC3B32D710C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5" y="1463041"/>
            <a:ext cx="10515600" cy="575321"/>
          </a:xfrm>
        </p:spPr>
        <p:txBody>
          <a:bodyPr rtlCol="0"/>
          <a:lstStyle>
            <a:lvl1pPr>
              <a:defRPr lang="ru-RU" sz="5000">
                <a:solidFill>
                  <a:schemeClr val="accent5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3" y="3483864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931920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931920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FF8CCEDA-D691-A48A-BAAF-D004EBE38E55}"/>
              </a:ext>
            </a:extLst>
          </p:cNvPr>
          <p:cNvGrpSpPr/>
          <p:nvPr userDrawn="1"/>
        </p:nvGrpSpPr>
        <p:grpSpPr>
          <a:xfrm rot="16200000" flipV="1">
            <a:off x="8764091" y="3943349"/>
            <a:ext cx="5829301" cy="0"/>
            <a:chOff x="2287349" y="55407920"/>
            <a:chExt cx="11160369" cy="0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5605A0EB-A31A-D2D4-5671-D1F763493E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34529" y="51760740"/>
              <a:ext cx="0" cy="729436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EFEFE03D-E00E-B4FD-6765-44E55D5FA2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14714" y="53474916"/>
              <a:ext cx="0" cy="3866008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лев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F5A1967-7F8F-319E-2E67-BD9E4F074B05}"/>
              </a:ext>
            </a:extLst>
          </p:cNvPr>
          <p:cNvSpPr/>
          <p:nvPr userDrawn="1"/>
        </p:nvSpPr>
        <p:spPr>
          <a:xfrm>
            <a:off x="8115302" y="0"/>
            <a:ext cx="40766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noProof="0">
              <a:solidFill>
                <a:schemeClr val="bg2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52425424-7549-BE00-EA05-384DBD00F3B2}"/>
              </a:ext>
            </a:extLst>
          </p:cNvPr>
          <p:cNvGrpSpPr/>
          <p:nvPr userDrawn="1"/>
        </p:nvGrpSpPr>
        <p:grpSpPr>
          <a:xfrm>
            <a:off x="6317681" y="4564865"/>
            <a:ext cx="5858373" cy="385"/>
            <a:chOff x="5440605" y="5540787"/>
            <a:chExt cx="5858373" cy="385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4D88329B-DC1A-F93F-7A3A-84FDE2989BB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05" y="5541172"/>
              <a:ext cx="179762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E7690B71-E252-7020-6DC7-F643767B2B78}"/>
                </a:ext>
              </a:extLst>
            </p:cNvPr>
            <p:cNvCxnSpPr>
              <a:cxnSpLocks/>
            </p:cNvCxnSpPr>
            <p:nvPr/>
          </p:nvCxnSpPr>
          <p:spPr>
            <a:xfrm>
              <a:off x="7237724" y="5540787"/>
              <a:ext cx="406125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1" y="2514601"/>
            <a:ext cx="4846320" cy="1682749"/>
          </a:xfrm>
        </p:spPr>
        <p:txBody>
          <a:bodyPr rtlCol="0"/>
          <a:lstStyle>
            <a:lvl1pPr>
              <a:lnSpc>
                <a:spcPct val="100000"/>
              </a:lnSpc>
              <a:defRPr lang="ru-RU" sz="5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7" y="1252728"/>
            <a:ext cx="4828032" cy="490538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937" y="3584448"/>
            <a:ext cx="4828032" cy="490538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1792224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760" y="4123945"/>
            <a:ext cx="4754880" cy="941831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="" xmlns:a16="http://schemas.microsoft.com/office/drawing/2014/main" id="{93287C28-1CA8-AEA5-1E16-BC0B1E99C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7" y="5065776"/>
            <a:ext cx="4828032" cy="490538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="" xmlns:a16="http://schemas.microsoft.com/office/drawing/2014/main" id="{19920C32-5167-72B1-7B9E-709723F90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5605272"/>
            <a:ext cx="4754880" cy="1143254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прав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5F7D9D8-A960-E038-84D2-764C7A50F698}"/>
              </a:ext>
            </a:extLst>
          </p:cNvPr>
          <p:cNvSpPr/>
          <p:nvPr userDrawn="1"/>
        </p:nvSpPr>
        <p:spPr>
          <a:xfrm>
            <a:off x="-12700" y="858"/>
            <a:ext cx="3060700" cy="685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BFCF61C-3B18-4C03-8326-CC3B32D710C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4" y="1399033"/>
            <a:ext cx="4846320" cy="1682749"/>
          </a:xfrm>
        </p:spPr>
        <p:txBody>
          <a:bodyPr rtlCol="0"/>
          <a:lstStyle>
            <a:lvl1pPr>
              <a:lnSpc>
                <a:spcPct val="80000"/>
              </a:lnSpc>
              <a:defRPr lang="ru-RU" sz="5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3" y="1252728"/>
            <a:ext cx="4828032" cy="490538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3" y="3502152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tx2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321" y="1792224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9321" y="3941064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40DF3371-342F-C17D-5A7F-EF76E89A55C5}"/>
              </a:ext>
            </a:extLst>
          </p:cNvPr>
          <p:cNvGrpSpPr/>
          <p:nvPr userDrawn="1"/>
        </p:nvGrpSpPr>
        <p:grpSpPr>
          <a:xfrm>
            <a:off x="-11883" y="3045007"/>
            <a:ext cx="4279083" cy="364"/>
            <a:chOff x="5475479" y="5537794"/>
            <a:chExt cx="4279082" cy="364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84369914-5489-3EA1-5419-F83F6C7A150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479" y="5537976"/>
              <a:ext cx="30607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0BDE23CC-0B75-F3A6-1882-265BF90D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690" y="5537794"/>
              <a:ext cx="1216871" cy="3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772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права (темные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749AEB6-4539-A203-D085-8EBE329C08E0}"/>
              </a:ext>
            </a:extLst>
          </p:cNvPr>
          <p:cNvSpPr/>
          <p:nvPr userDrawn="1"/>
        </p:nvSpPr>
        <p:spPr>
          <a:xfrm>
            <a:off x="3962400" y="858"/>
            <a:ext cx="8271641" cy="6857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5BFCF61C-3B18-4C03-8326-CC3B32D710C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4" y="1399033"/>
            <a:ext cx="4846320" cy="1682749"/>
          </a:xfrm>
        </p:spPr>
        <p:txBody>
          <a:bodyPr rtlCol="0"/>
          <a:lstStyle>
            <a:lvl1pPr>
              <a:lnSpc>
                <a:spcPct val="80000"/>
              </a:lnSpc>
              <a:defRPr lang="ru-RU" sz="500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3" y="1353312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accent5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3" y="3502152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200" b="1">
                <a:solidFill>
                  <a:schemeClr val="accent5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1033" y="1792224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3" y="3941064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0D78A0CF-0A37-4436-67C4-B32FD7703E96}"/>
              </a:ext>
            </a:extLst>
          </p:cNvPr>
          <p:cNvGrpSpPr/>
          <p:nvPr userDrawn="1"/>
        </p:nvGrpSpPr>
        <p:grpSpPr>
          <a:xfrm>
            <a:off x="-28307" y="2514621"/>
            <a:ext cx="5666633" cy="0"/>
            <a:chOff x="5464255" y="5541151"/>
            <a:chExt cx="5666632" cy="0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8FC6D8A4-CA31-16C2-95B7-B98F65F29A69}"/>
                </a:ext>
              </a:extLst>
            </p:cNvPr>
            <p:cNvCxnSpPr>
              <a:cxnSpLocks/>
            </p:cNvCxnSpPr>
            <p:nvPr/>
          </p:nvCxnSpPr>
          <p:spPr>
            <a:xfrm>
              <a:off x="5464255" y="5541151"/>
              <a:ext cx="3991534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02097A8D-64FC-CDBD-4497-5E32BC6AF9C2}"/>
                </a:ext>
              </a:extLst>
            </p:cNvPr>
            <p:cNvCxnSpPr>
              <a:cxnSpLocks/>
            </p:cNvCxnSpPr>
            <p:nvPr/>
          </p:nvCxnSpPr>
          <p:spPr>
            <a:xfrm>
              <a:off x="9454487" y="5541151"/>
              <a:ext cx="16764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BC278-3A9A-4241-1DE5-469D2AB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115368"/>
            <a:ext cx="10515600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8A5E58-5605-E2B6-AEBE-7EF159AA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21D507-72FD-CB53-B342-C69D562A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A3E9A7-861F-C5C4-DD4E-37AC66D8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1" y="301752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77A1DC-56B8-6C78-5020-E45478D0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2408" y="301752"/>
            <a:ext cx="1673353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tx2"/>
                </a:solidFill>
              </a:defRPr>
            </a:lvl1pPr>
          </a:lstStyle>
          <a:p>
            <a:pPr rtl="0"/>
            <a:fld id="{5BFCF61C-3B18-4C03-8326-CC3B32D710C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5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61" r:id="rId5"/>
    <p:sldLayoutId id="2147483665" r:id="rId6"/>
    <p:sldLayoutId id="2147483662" r:id="rId7"/>
    <p:sldLayoutId id="2147483664" r:id="rId8"/>
    <p:sldLayoutId id="2147483663" r:id="rId9"/>
    <p:sldLayoutId id="2147483652" r:id="rId10"/>
    <p:sldLayoutId id="2147483666" r:id="rId11"/>
    <p:sldLayoutId id="2147483658" r:id="rId12"/>
    <p:sldLayoutId id="2147483654" r:id="rId13"/>
    <p:sldLayoutId id="2147483655" r:id="rId14"/>
    <p:sldLayoutId id="2147483656" r:id="rId15"/>
    <p:sldLayoutId id="2147483657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6.jpe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microsoft.com/office/2007/relationships/hdphoto" Target="../media/hdphoto1.wdp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uprfin_vyksa@mail.r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="" xmlns:a16="http://schemas.microsoft.com/office/drawing/2014/main" id="{04B07C7A-8E1D-7BF7-31C8-5C68C6D2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629" y="1568597"/>
            <a:ext cx="7329513" cy="238760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Courier New" panose="02070309020205020404" pitchFamily="49" charset="0"/>
              </a:rPr>
              <a:t>БЮДЖЕТ ДЛЯ ГРАЖДАН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  <a:cs typeface="Courier New" panose="02070309020205020404" pitchFamily="49" charset="0"/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="" xmlns:a16="http://schemas.microsoft.com/office/drawing/2014/main" id="{EF3A7BFE-9123-98C4-791C-9A3FE773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5786" y="4251158"/>
            <a:ext cx="9599436" cy="1155031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ts val="3000"/>
              </a:lnSpc>
            </a:pPr>
            <a:r>
              <a:rPr lang="ru-RU" alt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решению </a:t>
            </a:r>
          </a:p>
          <a:p>
            <a:pPr>
              <a:lnSpc>
                <a:spcPts val="3000"/>
              </a:lnSpc>
            </a:pPr>
            <a:r>
              <a:rPr lang="ru-RU" alt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</a:t>
            </a:r>
            <a:r>
              <a:rPr lang="ru-RU" alt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 бюджете городского округа город Выкса Нижегородской области </a:t>
            </a:r>
          </a:p>
          <a:p>
            <a:pPr>
              <a:lnSpc>
                <a:spcPts val="3000"/>
              </a:lnSpc>
            </a:pPr>
            <a:r>
              <a:rPr lang="ru-RU" alt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 </a:t>
            </a:r>
            <a:r>
              <a:rPr lang="ru-RU" alt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2026 </a:t>
            </a:r>
            <a:r>
              <a:rPr lang="ru-RU" alt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 и плановый период </a:t>
            </a:r>
            <a:r>
              <a:rPr lang="ru-RU" alt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2027 </a:t>
            </a:r>
            <a:r>
              <a:rPr lang="ru-RU" alt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 </a:t>
            </a:r>
            <a:r>
              <a:rPr lang="ru-RU" alt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2028 </a:t>
            </a:r>
            <a:r>
              <a:rPr lang="ru-RU" alt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28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30" y="320041"/>
            <a:ext cx="10515600" cy="2556509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ct val="100000"/>
              </a:lnSpc>
            </a:pPr>
            <a:r>
              <a:rPr lang="ru-RU" altLang="zh-CN" sz="44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Как зачисляются </a:t>
            </a:r>
            <a: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/>
            </a:r>
            <a:b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неналоговые </a:t>
            </a:r>
            <a:r>
              <a:rPr lang="ru-RU" altLang="zh-CN" sz="44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доходы </a:t>
            </a:r>
            <a: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/>
            </a:r>
            <a:b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в </a:t>
            </a:r>
            <a:r>
              <a:rPr lang="ru-RU" altLang="zh-CN" sz="44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бюджет городского </a:t>
            </a:r>
            <a: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округа</a:t>
            </a:r>
            <a:endParaRPr lang="ru-RU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6737C8-4322-77C9-4E34-94E5EE136D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310" y="3122294"/>
            <a:ext cx="4754880" cy="3545205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Аренда земельных участков,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находящихся в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государственной собственности,</a:t>
            </a:r>
            <a:endParaRPr lang="ru-RU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Аренда земельных участков,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находящихся в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муниципальной собственности,</a:t>
            </a:r>
            <a:endParaRPr lang="ru-RU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      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Аренда имущества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Прочие доходы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от 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использования имущества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C86737C8-4322-77C9-4E34-94E5EE136D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8360" y="3133725"/>
            <a:ext cx="4754880" cy="3209925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Доходы от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продажи имущества</a:t>
            </a:r>
            <a:endParaRPr lang="ru-RU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Доходы от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продажи земельных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участков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Прочие доходы от компенсации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затрат государства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Штрафы, санкции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возмещение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ущерба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  <a:endParaRPr lang="ru-RU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23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3393CE-9363-72CB-FD40-73A65C0D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2505075" cy="3305175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ct val="90000"/>
              </a:lnSpc>
            </a:pPr>
            <a:r>
              <a:rPr lang="ru-RU" altLang="zh-CN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Прогноз доходов городского округа </a:t>
            </a:r>
            <a:r>
              <a:rPr lang="ru-RU" altLang="zh-CN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altLang="zh-CN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altLang="zh-CN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город </a:t>
            </a:r>
            <a:r>
              <a:rPr lang="ru-RU" altLang="zh-CN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Выкса </a:t>
            </a:r>
            <a:br>
              <a:rPr lang="ru-RU" altLang="zh-CN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altLang="zh-CN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 2026 год и плановый период 2027 и 2028 годов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84081"/>
              </p:ext>
            </p:extLst>
          </p:nvPr>
        </p:nvGraphicFramePr>
        <p:xfrm>
          <a:off x="3053457" y="318701"/>
          <a:ext cx="9062345" cy="652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4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00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14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28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3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5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Первоначальный </a:t>
                      </a:r>
                      <a:endParaRPr lang="ru-RU" sz="1400" b="0" kern="1200" dirty="0" smtClean="0">
                        <a:solidFill>
                          <a:schemeClr val="tx2"/>
                        </a:solidFill>
                        <a:latin typeface="+mn-lt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algn="ctr" font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бюджет </a:t>
                      </a: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2025 года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Прогноз на </a:t>
                      </a:r>
                      <a:b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2026 год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Прогноз на </a:t>
                      </a:r>
                      <a:b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2027 год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Прогноз на </a:t>
                      </a:r>
                      <a:b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2028 год</a:t>
                      </a: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Налоговые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и неналоговые доходы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2 079 010,5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2 210 877,7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2 373 378,1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2 569 905,1</a:t>
                      </a: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Налоговые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доходы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1 867 209,4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2 037 983,6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2 198 609,0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2 392 681,9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НДФЛ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+mn-lt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1 468 225,2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1 624 553,4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1 755 761,1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1 930 361,1</a:t>
                      </a: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Акцизы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+mn-lt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33 531,1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37 912,8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50 615,4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52 632,6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УСН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+mn-lt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118 110,5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116 830,2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121 515,0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126 375,6</a:t>
                      </a: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ЕСХН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+mn-lt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1 180,5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809,0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837,3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852,4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Налог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, взимаемый в связи с применением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патентной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системы налогообложения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28 267,8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5 899,7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6 135,7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6 381,1</a:t>
                      </a: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1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Налог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на имущество физических лиц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82 455,5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102 715,2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111 343,3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120 473,5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Земельный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налог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105 429,1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118 494,4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120 864,3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123 281,5</a:t>
                      </a: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Государственная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пошлина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30 009,7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30 768,9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31 536,9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32 324,1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Неналоговые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доходы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211 801,1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172 894,1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174 769,1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177 223,2</a:t>
                      </a: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2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Безвозмездные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поступления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2 505 609,4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2 566 870,8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2 372 835,8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2 349 207,8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Дотации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+mn-lt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171 672,3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499 806,7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457 452,8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414 065,5</a:t>
                      </a: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1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Субсидии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+mn-lt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731 107,2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386 582,1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225 861,8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194 890,1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1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Субвенции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+mn-lt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1 551 201,2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1 625 018,7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1 638 690,0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1 694 192,9</a:t>
                      </a: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66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Иные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межбюджетные трансферты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51 628,7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55 463,3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50 831,2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46 059,3</a:t>
                      </a:r>
                    </a:p>
                  </a:txBody>
                  <a:tcPr marL="7330" marR="7330" marT="733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94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  Итого 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доходов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4 584 619,9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4 777 748,5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4 746 213,9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Yu Gothic UI Light" panose="020B0300000000000000" pitchFamily="34" charset="-128"/>
                          <a:cs typeface="+mn-cs"/>
                        </a:rPr>
                        <a:t>4 919 112,9</a:t>
                      </a: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96625" y="4375"/>
            <a:ext cx="109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dirty="0" smtClean="0">
                <a:solidFill>
                  <a:schemeClr val="tx2"/>
                </a:solidFill>
                <a:ea typeface="Yu Gothic UI Light" panose="020B0300000000000000" pitchFamily="34" charset="-128"/>
              </a:rPr>
              <a:t>тыс</a:t>
            </a:r>
            <a:r>
              <a:rPr lang="ru-RU" sz="1200" dirty="0">
                <a:solidFill>
                  <a:schemeClr val="tx2"/>
                </a:solidFill>
                <a:ea typeface="Yu Gothic UI Light" panose="020B0300000000000000" pitchFamily="34" charset="-128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759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52E563-D2B2-A0AD-3574-E8C8FDCE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416" y="737457"/>
            <a:ext cx="3337259" cy="357736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Из каких поступлений формируются доходы </a:t>
            </a:r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бюджета городского </a:t>
            </a: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округа город Выкса </a:t>
            </a:r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/>
            </a:r>
            <a:b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в 2026-2028 </a:t>
            </a: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годах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31274"/>
              </p:ext>
            </p:extLst>
          </p:nvPr>
        </p:nvGraphicFramePr>
        <p:xfrm>
          <a:off x="133350" y="361950"/>
          <a:ext cx="7948613" cy="642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2775" y="4375"/>
            <a:ext cx="109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dirty="0" smtClean="0">
                <a:solidFill>
                  <a:schemeClr val="tx2"/>
                </a:solidFill>
                <a:ea typeface="Yu Gothic UI Light" panose="020B0300000000000000" pitchFamily="34" charset="-128"/>
              </a:rPr>
              <a:t>тыс</a:t>
            </a:r>
            <a:r>
              <a:rPr lang="ru-RU" sz="1200" dirty="0">
                <a:solidFill>
                  <a:schemeClr val="tx2"/>
                </a:solidFill>
                <a:ea typeface="Yu Gothic UI Light" panose="020B0300000000000000" pitchFamily="34" charset="-128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3730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3393CE-9363-72CB-FD40-73A65C0D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4" y="390525"/>
            <a:ext cx="2457451" cy="2257425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ct val="90000"/>
              </a:lnSpc>
            </a:pP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Из каких поступлений формируются доходы </a:t>
            </a:r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бюджета </a:t>
            </a:r>
            <a:b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2026 </a:t>
            </a: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97339"/>
              </p:ext>
            </p:extLst>
          </p:nvPr>
        </p:nvGraphicFramePr>
        <p:xfrm>
          <a:off x="3057525" y="300038"/>
          <a:ext cx="7505700" cy="5376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3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46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Первоначальный бюджет 2025 года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Прогноз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 </a:t>
                      </a:r>
                      <a:r>
                        <a:rPr lang="ru-RU" sz="1400" u="none" strike="noStrike" dirty="0">
                          <a:effectLst/>
                        </a:rPr>
                        <a:t>2026 год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Отклонение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  Налоговые </a:t>
                      </a:r>
                      <a:r>
                        <a:rPr lang="ru-RU" sz="1200" u="none" strike="noStrike" dirty="0">
                          <a:effectLst/>
                        </a:rPr>
                        <a:t>и неналоговые доходы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2 079 010,5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2 210 877,7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131 867,2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106,3%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  дополнительный </a:t>
                      </a:r>
                      <a:r>
                        <a:rPr lang="ru-RU" sz="1200" u="none" strike="noStrike" dirty="0">
                          <a:effectLst/>
                        </a:rPr>
                        <a:t>норматив отчислений от НДФЛ взамен дотации на выравнивание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461 402,6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463 920,9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2 518,3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100,5%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  налоговые </a:t>
                      </a:r>
                      <a:r>
                        <a:rPr lang="ru-RU" sz="1200" u="none" strike="noStrike" dirty="0">
                          <a:effectLst/>
                        </a:rPr>
                        <a:t>доходы (без дополнительного норматива от НДФЛ)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1 405 806,8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1 574 062,7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168 255,9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112,0%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  неналоговые </a:t>
                      </a:r>
                      <a:r>
                        <a:rPr lang="ru-RU" sz="1200" u="none" strike="noStrike" dirty="0">
                          <a:effectLst/>
                        </a:rPr>
                        <a:t>доходы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172 894,1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174 769,1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177 223,2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101,1%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  Безвозмездные </a:t>
                      </a:r>
                      <a:r>
                        <a:rPr lang="ru-RU" sz="1200" u="none" strike="noStrike" dirty="0">
                          <a:effectLst/>
                        </a:rPr>
                        <a:t>поступления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2 505 609,4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2 566 870,8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61 261,4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102,4%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  финансовая </a:t>
                      </a:r>
                      <a:r>
                        <a:rPr lang="ru-RU" sz="1200" u="none" strike="noStrike" dirty="0">
                          <a:effectLst/>
                        </a:rPr>
                        <a:t>помощь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171 672,3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499 806,7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328 134,4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291,1%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  целевые </a:t>
                      </a:r>
                      <a:r>
                        <a:rPr lang="ru-RU" sz="1200" u="none" strike="noStrike" dirty="0">
                          <a:effectLst/>
                        </a:rPr>
                        <a:t>средства (субсидии, субвенции, прочие )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2 333 937,1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2 067 064,1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-266 873,0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88,6%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  Итого </a:t>
                      </a:r>
                      <a:r>
                        <a:rPr lang="ru-RU" sz="1200" u="none" strike="noStrike" dirty="0">
                          <a:effectLst/>
                        </a:rPr>
                        <a:t>доходов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4 584 619,9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4 777 748,5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193 128,6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104,2%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  в </a:t>
                      </a:r>
                      <a:r>
                        <a:rPr lang="ru-RU" sz="1200" u="none" strike="noStrike" dirty="0">
                          <a:effectLst/>
                        </a:rPr>
                        <a:t>том числе доходов по собственным полномочиям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2 250 682,8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2 710 684,4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460 001,6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120,4%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9377"/>
              </p:ext>
            </p:extLst>
          </p:nvPr>
        </p:nvGraphicFramePr>
        <p:xfrm>
          <a:off x="86735" y="3129960"/>
          <a:ext cx="280831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96425" y="-13901"/>
            <a:ext cx="109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dirty="0" smtClean="0">
                <a:solidFill>
                  <a:schemeClr val="tx2"/>
                </a:solidFill>
                <a:ea typeface="Yu Gothic UI Light" panose="020B0300000000000000" pitchFamily="34" charset="-128"/>
              </a:rPr>
              <a:t>тыс</a:t>
            </a:r>
            <a:r>
              <a:rPr lang="ru-RU" sz="1200" dirty="0">
                <a:solidFill>
                  <a:schemeClr val="tx2"/>
                </a:solidFill>
                <a:ea typeface="Yu Gothic UI Light" panose="020B0300000000000000" pitchFamily="34" charset="-128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7415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3393CE-9363-72CB-FD40-73A65C0D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71" y="351595"/>
            <a:ext cx="4896199" cy="1485831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lnSpc>
                <a:spcPct val="90000"/>
              </a:lnSpc>
            </a:pPr>
            <a:r>
              <a:rPr lang="ru-RU" sz="2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Структура налоговых и неналоговых доходов  бюджета в 2026 </a:t>
            </a:r>
            <a:r>
              <a:rPr lang="ru-RU" sz="2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году</a:t>
            </a:r>
            <a:endParaRPr lang="ru-RU" sz="2800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812563"/>
              </p:ext>
            </p:extLst>
          </p:nvPr>
        </p:nvGraphicFramePr>
        <p:xfrm>
          <a:off x="2619375" y="276999"/>
          <a:ext cx="9220200" cy="641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20275" y="-1"/>
            <a:ext cx="109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dirty="0" smtClean="0">
                <a:solidFill>
                  <a:schemeClr val="tx2"/>
                </a:solidFill>
                <a:ea typeface="Yu Gothic UI Light" panose="020B0300000000000000" pitchFamily="34" charset="-128"/>
              </a:rPr>
              <a:t>тыс</a:t>
            </a:r>
            <a:r>
              <a:rPr lang="ru-RU" sz="1200" dirty="0">
                <a:solidFill>
                  <a:schemeClr val="tx2"/>
                </a:solidFill>
                <a:ea typeface="Yu Gothic UI Light" panose="020B0300000000000000" pitchFamily="34" charset="-128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612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0A65C01-2837-2D71-254F-BAEEC669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885825"/>
            <a:ext cx="11591925" cy="1304925"/>
          </a:xfrm>
        </p:spPr>
        <p:txBody>
          <a:bodyPr rtlCol="0"/>
          <a:lstStyle>
            <a:defPPr>
              <a:defRPr lang="ru-RU"/>
            </a:defPPr>
          </a:lstStyle>
          <a:p>
            <a:pPr eaLnBrk="0" hangingPunct="0">
              <a:lnSpc>
                <a:spcPct val="90000"/>
              </a:lnSpc>
            </a:pPr>
            <a:r>
              <a:rPr lang="ru-RU" sz="3200" dirty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Проект бюджета городского округа город Выкса составляется и утверждается на три года </a:t>
            </a:r>
            <a:br>
              <a:rPr lang="ru-RU" sz="3200" dirty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3200" dirty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и Основывается на: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DF41ED-5729-1B31-0C04-21385523D7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8335" y="2593225"/>
            <a:ext cx="10111739" cy="3486150"/>
          </a:xfrm>
        </p:spPr>
        <p:txBody>
          <a:bodyPr rtlCol="0"/>
          <a:lstStyle>
            <a:defPPr>
              <a:defRPr lang="ru-RU"/>
            </a:defPPr>
          </a:lstStyle>
          <a:p>
            <a:pPr eaLnBrk="0" hangingPunct="0">
              <a:lnSpc>
                <a:spcPct val="100000"/>
              </a:lnSpc>
            </a:pPr>
            <a:r>
              <a:rPr lang="ru-RU" sz="2800" cap="all" dirty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Основных направлениях бюджетной и налоговой политики на 2026 год и плановый период 2027 и 2028 годов</a:t>
            </a:r>
          </a:p>
          <a:p>
            <a:pPr eaLnBrk="0" hangingPunct="0">
              <a:lnSpc>
                <a:spcPct val="100000"/>
              </a:lnSpc>
              <a:defRPr/>
            </a:pPr>
            <a:endParaRPr lang="ru-RU" sz="2800" cap="all" dirty="0">
              <a:solidFill>
                <a:schemeClr val="accent5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eaLnBrk="0" hangingPunct="0">
              <a:lnSpc>
                <a:spcPct val="100000"/>
              </a:lnSpc>
              <a:defRPr/>
            </a:pPr>
            <a:r>
              <a:rPr lang="ru-RU" sz="2800" cap="all" dirty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Прогнозе социально-экономического развития на 2026 год и плановый период  2027</a:t>
            </a:r>
            <a:r>
              <a:rPr lang="en-US" sz="2800" cap="all" dirty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sz="2800" cap="all" dirty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 2028 годов</a:t>
            </a:r>
          </a:p>
          <a:p>
            <a:pPr eaLnBrk="0" hangingPunct="0">
              <a:lnSpc>
                <a:spcPct val="100000"/>
              </a:lnSpc>
              <a:defRPr/>
            </a:pPr>
            <a:endParaRPr lang="ru-RU" sz="2800" cap="all" dirty="0">
              <a:solidFill>
                <a:schemeClr val="accent5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eaLnBrk="0" hangingPunct="0">
              <a:lnSpc>
                <a:spcPct val="100000"/>
              </a:lnSpc>
              <a:defRPr/>
            </a:pPr>
            <a:r>
              <a:rPr lang="ru-RU" sz="2800" cap="all" dirty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Муниципальных программах городского округа город Выкса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0" y="2809665"/>
            <a:ext cx="644585" cy="63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0" y="4104918"/>
            <a:ext cx="644585" cy="64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0" y="5248250"/>
            <a:ext cx="644585" cy="56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41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3393CE-9363-72CB-FD40-73A65C0D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58204" cy="302895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ct val="90000"/>
              </a:lnSpc>
            </a:pP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Каковы основные направления бюджетной и налоговой политики городского округа на </a:t>
            </a:r>
            <a:b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2026-2028 годы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25" y="194857"/>
            <a:ext cx="803126" cy="7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53" y="1160822"/>
            <a:ext cx="817270" cy="76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25" y="2089794"/>
            <a:ext cx="803126" cy="7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59" y="3183001"/>
            <a:ext cx="820164" cy="81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97" y="4306627"/>
            <a:ext cx="803126" cy="7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59" y="5464499"/>
            <a:ext cx="798202" cy="81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4199354" y="180613"/>
            <a:ext cx="7502898" cy="726329"/>
            <a:chOff x="372021" y="0"/>
            <a:chExt cx="7502898" cy="812966"/>
          </a:xfrm>
          <a:scene3d>
            <a:camera prst="orthographicFront"/>
            <a:lightRig rig="flat" dir="t"/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72021" y="0"/>
              <a:ext cx="7502898" cy="8129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411707" y="39686"/>
              <a:ext cx="7423526" cy="7335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8357" tIns="0" rIns="208357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kern="1200" dirty="0" smtClean="0"/>
                <a:t>Обеспечение сбалансированности и устойчивости бюджета городского округа</a:t>
              </a:r>
              <a:endParaRPr lang="ru-RU" kern="12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195436" y="1160823"/>
            <a:ext cx="7501146" cy="696793"/>
            <a:chOff x="373772" y="891448"/>
            <a:chExt cx="7501146" cy="696793"/>
          </a:xfrm>
          <a:scene3d>
            <a:camera prst="orthographicFront"/>
            <a:lightRig rig="flat" dir="t"/>
          </a:scene3d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73772" y="891448"/>
              <a:ext cx="7501146" cy="69679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Скругленный прямоугольник 6"/>
            <p:cNvSpPr/>
            <p:nvPr/>
          </p:nvSpPr>
          <p:spPr>
            <a:xfrm>
              <a:off x="407787" y="925463"/>
              <a:ext cx="7433116" cy="6287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8357" tIns="0" rIns="208357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Проведение взвешенной долговой политики </a:t>
              </a:r>
              <a:endParaRPr lang="ru-RU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179778" y="2120400"/>
            <a:ext cx="7516804" cy="706492"/>
            <a:chOff x="358115" y="1719490"/>
            <a:chExt cx="7516804" cy="706492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58115" y="1719490"/>
              <a:ext cx="7516804" cy="70649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8"/>
            <p:cNvSpPr/>
            <p:nvPr/>
          </p:nvSpPr>
          <p:spPr>
            <a:xfrm>
              <a:off x="392603" y="1753978"/>
              <a:ext cx="7447828" cy="6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8357" tIns="0" rIns="208357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Повышение эффективности использования бюджетных средств</a:t>
              </a:r>
              <a:endParaRPr lang="ru-RU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30048" y="3183001"/>
            <a:ext cx="7497735" cy="887992"/>
            <a:chOff x="377184" y="2481687"/>
            <a:chExt cx="7497735" cy="741183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77184" y="2481687"/>
              <a:ext cx="7497735" cy="74118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10"/>
            <p:cNvSpPr/>
            <p:nvPr/>
          </p:nvSpPr>
          <p:spPr>
            <a:xfrm>
              <a:off x="413366" y="2517869"/>
              <a:ext cx="7425371" cy="705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8357" tIns="0" rIns="208357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Проведение оценки эффективности налоговых расходов городского округа в целях обоснованности и эффективности применения налоговых льгот</a:t>
              </a:r>
              <a:endParaRPr lang="ru-RU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130451" y="4355579"/>
            <a:ext cx="7497332" cy="724771"/>
            <a:chOff x="377587" y="3323030"/>
            <a:chExt cx="7497332" cy="724771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77587" y="3323030"/>
              <a:ext cx="7497332" cy="72477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12"/>
            <p:cNvSpPr/>
            <p:nvPr/>
          </p:nvSpPr>
          <p:spPr>
            <a:xfrm>
              <a:off x="412967" y="3358411"/>
              <a:ext cx="7426572" cy="5942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8357" tIns="0" rIns="208357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Повышение эффективности муниципального управления</a:t>
              </a:r>
              <a:endParaRPr lang="ru-RU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199999" y="5416873"/>
            <a:ext cx="7492020" cy="907727"/>
            <a:chOff x="388569" y="4251881"/>
            <a:chExt cx="7492020" cy="720786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88569" y="4251881"/>
              <a:ext cx="7486350" cy="72078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14"/>
            <p:cNvSpPr/>
            <p:nvPr/>
          </p:nvSpPr>
          <p:spPr>
            <a:xfrm>
              <a:off x="464611" y="4287067"/>
              <a:ext cx="7415978" cy="6504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8357" tIns="0" rIns="208357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Развитие информационных технологий и интеграции информационных ресурсов  в сфере управления государственными и муниципальными финансами</a:t>
              </a:r>
              <a:endParaRPr lang="ru-RU" kern="1200" dirty="0"/>
            </a:p>
          </p:txBody>
        </p:sp>
      </p:grpSp>
      <p:pic>
        <p:nvPicPr>
          <p:cNvPr id="42" name="Picture 4" descr="http://lifebioloqy.ucoz.ru/avatar/00/education_san_franciaco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9547"/>
            <a:ext cx="885378" cy="882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442689" y="4013843"/>
            <a:ext cx="2507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+mj-lt"/>
              </a:rPr>
              <a:t>Безусловное </a:t>
            </a:r>
            <a:r>
              <a:rPr lang="ru-RU" sz="2400" b="1" dirty="0">
                <a:latin typeface="+mj-lt"/>
              </a:rPr>
              <a:t>исполнение всех принятых </a:t>
            </a:r>
            <a:r>
              <a:rPr lang="ru-RU" sz="2400" b="1" dirty="0" smtClean="0">
                <a:latin typeface="+mj-lt"/>
              </a:rPr>
              <a:t>обязательств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193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082" y="151251"/>
            <a:ext cx="10931741" cy="575321"/>
          </a:xfrm>
        </p:spPr>
        <p:txBody>
          <a:bodyPr anchor="ctr"/>
          <a:lstStyle/>
          <a:p>
            <a:pPr algn="ctr" fontAlgn="base">
              <a:spcAft>
                <a:spcPct val="0"/>
              </a:spcAft>
            </a:pP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Распределение расходов по основным функциям государства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316404" y="783633"/>
            <a:ext cx="11717445" cy="3174861"/>
          </a:xfrm>
          <a:gradFill flip="none" rotWithShape="1">
            <a:gsLst>
              <a:gs pos="0">
                <a:schemeClr val="bg2">
                  <a:lumMod val="9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0" lvl="0" indent="452438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1800" b="1" dirty="0">
                <a:solidFill>
                  <a:srgbClr val="000000"/>
                </a:solidFill>
                <a:latin typeface="Trebuchet MS"/>
                <a:cs typeface="华文楷体"/>
              </a:rPr>
              <a:t>Расходы бюджета</a:t>
            </a:r>
            <a:r>
              <a:rPr lang="en-US" altLang="zh-CN" sz="1800" dirty="0">
                <a:solidFill>
                  <a:prstClr val="black"/>
                </a:solidFill>
                <a:latin typeface="Trebuchet MS"/>
                <a:cs typeface="华文楷体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rebuchet MS"/>
                <a:cs typeface="华文楷体"/>
              </a:rPr>
              <a:t>–</a:t>
            </a:r>
            <a:r>
              <a:rPr lang="en-US" altLang="zh-CN" sz="1800" dirty="0">
                <a:solidFill>
                  <a:prstClr val="black"/>
                </a:solidFill>
                <a:latin typeface="Trebuchet MS"/>
                <a:cs typeface="华文楷体"/>
              </a:rPr>
              <a:t> </a:t>
            </a:r>
            <a:r>
              <a:rPr lang="ru-RU" altLang="zh-CN" sz="1800" dirty="0">
                <a:solidFill>
                  <a:srgbClr val="000000"/>
                </a:solidFill>
                <a:latin typeface="Trebuchet MS"/>
                <a:cs typeface="华文楷体"/>
              </a:rPr>
              <a:t>выплачиваемые из бюджета денежные средства</a:t>
            </a:r>
            <a:r>
              <a:rPr lang="en-US" altLang="zh-CN" sz="1800" dirty="0">
                <a:solidFill>
                  <a:srgbClr val="000000"/>
                </a:solidFill>
                <a:latin typeface="Trebuchet MS"/>
                <a:cs typeface="华文楷体"/>
              </a:rPr>
              <a:t>,</a:t>
            </a:r>
            <a:r>
              <a:rPr lang="en-US" altLang="zh-CN" sz="1800" dirty="0">
                <a:solidFill>
                  <a:prstClr val="black"/>
                </a:solidFill>
                <a:latin typeface="Trebuchet MS"/>
                <a:cs typeface="华文楷体"/>
              </a:rPr>
              <a:t> </a:t>
            </a:r>
            <a:r>
              <a:rPr lang="ru-RU" altLang="zh-CN" sz="1800" dirty="0">
                <a:solidFill>
                  <a:srgbClr val="000000"/>
                </a:solidFill>
                <a:latin typeface="Trebuchet MS"/>
                <a:cs typeface="华文楷体"/>
              </a:rPr>
              <a:t>за исключением средств</a:t>
            </a:r>
            <a:r>
              <a:rPr lang="en-US" altLang="zh-CN" sz="1800" dirty="0">
                <a:solidFill>
                  <a:srgbClr val="000000"/>
                </a:solidFill>
                <a:latin typeface="Trebuchet MS"/>
                <a:cs typeface="华文楷体"/>
              </a:rPr>
              <a:t>,</a:t>
            </a:r>
            <a:r>
              <a:rPr lang="en-US" altLang="zh-CN" sz="1800" dirty="0">
                <a:solidFill>
                  <a:prstClr val="black"/>
                </a:solidFill>
                <a:latin typeface="Trebuchet MS"/>
                <a:cs typeface="华文楷体"/>
              </a:rPr>
              <a:t> </a:t>
            </a:r>
            <a:r>
              <a:rPr lang="ru-RU" altLang="zh-CN" sz="1800" dirty="0">
                <a:solidFill>
                  <a:srgbClr val="000000"/>
                </a:solidFill>
                <a:latin typeface="Trebuchet MS"/>
                <a:cs typeface="华文楷体"/>
              </a:rPr>
              <a:t>являющихся источниками финансирования дефицита бюджета</a:t>
            </a:r>
            <a:r>
              <a:rPr lang="en-US" altLang="zh-CN" sz="1800" dirty="0">
                <a:solidFill>
                  <a:srgbClr val="000000"/>
                </a:solidFill>
                <a:latin typeface="Trebuchet MS"/>
                <a:cs typeface="华文楷体"/>
              </a:rPr>
              <a:t>.</a:t>
            </a:r>
            <a:endParaRPr lang="ru-RU" altLang="zh-CN" sz="1800" dirty="0">
              <a:solidFill>
                <a:srgbClr val="000000"/>
              </a:solidFill>
              <a:latin typeface="Trebuchet MS"/>
              <a:cs typeface="华文楷体"/>
            </a:endParaRPr>
          </a:p>
          <a:p>
            <a:pPr marL="0" lvl="0" indent="360363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1800" dirty="0">
                <a:solidFill>
                  <a:srgbClr val="000000"/>
                </a:solidFill>
                <a:latin typeface="Trebuchet MS"/>
                <a:cs typeface="华文楷体"/>
              </a:rPr>
              <a:t>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marL="0" lvl="0" indent="452438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1800" dirty="0">
                <a:solidFill>
                  <a:srgbClr val="000000"/>
                </a:solidFill>
                <a:latin typeface="Trebuchet MS"/>
                <a:cs typeface="华文楷体"/>
              </a:rPr>
              <a:t>Принципы формирования расходов бюджета: по муниципальным программам, по разделам (подразделам) функциональной структуры, по ведомствам. </a:t>
            </a:r>
            <a:endParaRPr lang="en-US" altLang="zh-CN" sz="1800" dirty="0">
              <a:solidFill>
                <a:srgbClr val="000000"/>
              </a:solidFill>
              <a:latin typeface="Trebuchet MS"/>
              <a:cs typeface="华文楷体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 rot="-5400000">
            <a:off x="-347257" y="5547566"/>
            <a:ext cx="2000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chemeClr val="accent3">
                    <a:lumMod val="50000"/>
                  </a:schemeClr>
                </a:solidFill>
              </a:rPr>
              <a:t>Общегосударственные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chemeClr val="accent3">
                    <a:lumMod val="50000"/>
                  </a:schemeClr>
                </a:solidFill>
              </a:rPr>
              <a:t>вопросы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63166" y="5629651"/>
            <a:ext cx="170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Национальная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chemeClr val="bg2">
                    <a:lumMod val="25000"/>
                  </a:schemeClr>
                </a:solidFill>
              </a:rPr>
              <a:t>оборона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 rot="16200000">
            <a:off x="1179593" y="5405100"/>
            <a:ext cx="17877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rgbClr val="753F2D"/>
                </a:solidFill>
              </a:rPr>
              <a:t>Национальная</a:t>
            </a:r>
            <a:r>
              <a:rPr altLang="ru-RU" sz="1200" b="1" dirty="0">
                <a:solidFill>
                  <a:srgbClr val="FF0000"/>
                </a:solidFill>
              </a:rPr>
              <a:t> </a:t>
            </a:r>
            <a:r>
              <a:rPr altLang="ru-RU" sz="1200" b="1" dirty="0">
                <a:solidFill>
                  <a:srgbClr val="753F2D"/>
                </a:solidFill>
              </a:rPr>
              <a:t>безопасность и правоохранительная деятельность</a:t>
            </a:r>
          </a:p>
        </p:txBody>
      </p:sp>
      <p:pic>
        <p:nvPicPr>
          <p:cNvPr id="21" name="Picture 260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p:blipFill>
        <p:spPr>
          <a:xfrm>
            <a:off x="473412" y="4297928"/>
            <a:ext cx="445135" cy="424180"/>
          </a:xfrm>
          <a:prstGeom prst="rect">
            <a:avLst/>
          </a:prstGeom>
          <a:noFill/>
        </p:spPr>
      </p:pic>
      <p:pic>
        <p:nvPicPr>
          <p:cNvPr id="22" name="Picture 3" descr="C:\Users\Admin\Downloads\Без имени-3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16" y="4200522"/>
            <a:ext cx="693033" cy="6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7"/>
          <p:cNvPicPr/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1982853" y="4325291"/>
            <a:ext cx="445708" cy="424466"/>
          </a:xfrm>
          <a:prstGeom prst="rect">
            <a:avLst/>
          </a:prstGeom>
          <a:noFill/>
        </p:spPr>
      </p:pic>
      <p:sp>
        <p:nvSpPr>
          <p:cNvPr id="26" name="Rectangle 14"/>
          <p:cNvSpPr>
            <a:spLocks noChangeArrowheads="1"/>
          </p:cNvSpPr>
          <p:nvPr/>
        </p:nvSpPr>
        <p:spPr bwMode="auto">
          <a:xfrm rot="-5400000">
            <a:off x="1967804" y="5565798"/>
            <a:ext cx="18050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chemeClr val="bg2">
                    <a:lumMod val="25000"/>
                  </a:schemeClr>
                </a:solidFill>
              </a:rPr>
              <a:t>Национальная экономика</a:t>
            </a: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 rot="-5400000">
            <a:off x="2846205" y="5476292"/>
            <a:ext cx="17630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chemeClr val="accent3">
                    <a:lumMod val="50000"/>
                  </a:schemeClr>
                </a:solidFill>
              </a:rPr>
              <a:t>Жилищно-коммунальное хозяйство</a:t>
            </a:r>
          </a:p>
        </p:txBody>
      </p:sp>
      <p:pic>
        <p:nvPicPr>
          <p:cNvPr id="28" name="Picture 258"/>
          <p:cNvPicPr/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p:blipFill>
        <p:spPr>
          <a:xfrm>
            <a:off x="2707791" y="4333059"/>
            <a:ext cx="445135" cy="424180"/>
          </a:xfrm>
          <a:prstGeom prst="rect">
            <a:avLst/>
          </a:prstGeom>
          <a:noFill/>
        </p:spPr>
      </p:pic>
      <p:pic>
        <p:nvPicPr>
          <p:cNvPr id="29" name="drawingObject264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3465527" y="4339087"/>
            <a:ext cx="488176" cy="438965"/>
          </a:xfrm>
          <a:prstGeom prst="rect">
            <a:avLst/>
          </a:prstGeom>
          <a:noFill/>
        </p:spPr>
      </p:pic>
      <p:sp>
        <p:nvSpPr>
          <p:cNvPr id="31" name="Rectangle 16"/>
          <p:cNvSpPr>
            <a:spLocks noChangeArrowheads="1"/>
          </p:cNvSpPr>
          <p:nvPr/>
        </p:nvSpPr>
        <p:spPr bwMode="auto">
          <a:xfrm rot="-5400000">
            <a:off x="3644833" y="5592776"/>
            <a:ext cx="1793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Охрана окружающей среды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 rot="-5400000">
            <a:off x="4331730" y="5642110"/>
            <a:ext cx="1707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rgbClr val="753F2D"/>
                </a:solidFill>
              </a:rPr>
              <a:t>Образование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 rot="-5400000">
            <a:off x="5125654" y="5458663"/>
            <a:ext cx="181437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chemeClr val="accent2">
                    <a:lumMod val="50000"/>
                  </a:schemeClr>
                </a:solidFill>
              </a:rPr>
              <a:t>Культура и </a:t>
            </a:r>
            <a:endParaRPr altLang="ru-RU" sz="1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chemeClr val="accent2">
                    <a:lumMod val="50000"/>
                  </a:schemeClr>
                </a:solidFill>
              </a:rPr>
              <a:t>кинематография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ru-RU" sz="9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4" name="Picture 259"/>
          <p:cNvPicPr/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p:blipFill>
        <p:spPr>
          <a:xfrm>
            <a:off x="4962025" y="4289493"/>
            <a:ext cx="511712" cy="460122"/>
          </a:xfrm>
          <a:prstGeom prst="rect">
            <a:avLst/>
          </a:prstGeom>
          <a:noFill/>
        </p:spPr>
      </p:pic>
      <p:pic>
        <p:nvPicPr>
          <p:cNvPr id="35" name="drawingObject272"/>
          <p:cNvPicPr/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/>
        </p:blipFill>
        <p:spPr>
          <a:xfrm>
            <a:off x="5786337" y="4325435"/>
            <a:ext cx="445135" cy="424180"/>
          </a:xfrm>
          <a:prstGeom prst="rect">
            <a:avLst/>
          </a:prstGeom>
          <a:noFill/>
        </p:spPr>
      </p:pic>
      <p:pic>
        <p:nvPicPr>
          <p:cNvPr id="36" name="drawingObject270"/>
          <p:cNvPicPr/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p:blipFill>
        <p:spPr>
          <a:xfrm>
            <a:off x="4259453" y="4320631"/>
            <a:ext cx="438673" cy="433787"/>
          </a:xfrm>
          <a:prstGeom prst="rect">
            <a:avLst/>
          </a:prstGeom>
          <a:noFill/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 rot="-5400000">
            <a:off x="5949026" y="5624062"/>
            <a:ext cx="18368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rgbClr val="8A4C34"/>
                </a:solidFill>
              </a:rPr>
              <a:t>Здравоохранение</a:t>
            </a: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 rot="-5400000">
            <a:off x="6916517" y="5505185"/>
            <a:ext cx="178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/>
              <a:t>Социальная политика</a:t>
            </a:r>
          </a:p>
        </p:txBody>
      </p:sp>
      <p:pic>
        <p:nvPicPr>
          <p:cNvPr id="40" name="drawingObject274"/>
          <p:cNvPicPr/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p:blipFill>
        <p:spPr>
          <a:xfrm>
            <a:off x="6614515" y="4289493"/>
            <a:ext cx="445135" cy="424180"/>
          </a:xfrm>
          <a:prstGeom prst="rect">
            <a:avLst/>
          </a:prstGeom>
          <a:noFill/>
        </p:spPr>
      </p:pic>
      <p:pic>
        <p:nvPicPr>
          <p:cNvPr id="41" name="Picture 263"/>
          <p:cNvPicPr/>
          <p:nvPr/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p:blipFill>
        <p:spPr>
          <a:xfrm>
            <a:off x="7541834" y="4307464"/>
            <a:ext cx="445135" cy="424180"/>
          </a:xfrm>
          <a:prstGeom prst="rect">
            <a:avLst/>
          </a:prstGeom>
          <a:noFill/>
        </p:spPr>
      </p:pic>
      <p:sp>
        <p:nvSpPr>
          <p:cNvPr id="42" name="Rectangle 21"/>
          <p:cNvSpPr>
            <a:spLocks noChangeArrowheads="1"/>
          </p:cNvSpPr>
          <p:nvPr/>
        </p:nvSpPr>
        <p:spPr bwMode="auto">
          <a:xfrm rot="-5400000">
            <a:off x="7870382" y="5495096"/>
            <a:ext cx="1755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rgbClr val="753F2D"/>
                </a:solidFill>
              </a:rPr>
              <a:t>Физическая культура и спорт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 rot="-5400000">
            <a:off x="8836453" y="5505186"/>
            <a:ext cx="1734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Средства</a:t>
            </a:r>
            <a:r>
              <a:rPr altLang="ru-RU" sz="1200" b="1" dirty="0">
                <a:solidFill>
                  <a:srgbClr val="002060"/>
                </a:solidFill>
              </a:rPr>
              <a:t> </a:t>
            </a:r>
            <a:r>
              <a:rPr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массовой информации </a:t>
            </a:r>
          </a:p>
        </p:txBody>
      </p:sp>
      <p:pic>
        <p:nvPicPr>
          <p:cNvPr id="46" name="drawingObject266"/>
          <p:cNvPicPr/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p:blipFill>
        <p:spPr>
          <a:xfrm>
            <a:off x="8497830" y="4329781"/>
            <a:ext cx="445135" cy="424180"/>
          </a:xfrm>
          <a:prstGeom prst="rect">
            <a:avLst/>
          </a:prstGeom>
          <a:noFill/>
        </p:spPr>
      </p:pic>
      <p:pic>
        <p:nvPicPr>
          <p:cNvPr id="47" name="Picture 5" descr="https://img1.freepng.ru/20180529/jvh/kisspng-document-management-system-computer-icons-news-reporter-5b0ce315ad7604.4690002615275712217105.jp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655" y="4279111"/>
            <a:ext cx="532075" cy="53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23"/>
          <p:cNvSpPr>
            <a:spLocks noChangeArrowheads="1"/>
          </p:cNvSpPr>
          <p:nvPr/>
        </p:nvSpPr>
        <p:spPr bwMode="auto">
          <a:xfrm rot="-5400000">
            <a:off x="9748561" y="5372676"/>
            <a:ext cx="18050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Обслуживание</a:t>
            </a:r>
            <a:r>
              <a:rPr altLang="ru-RU" sz="1200" b="1" dirty="0" smtClean="0">
                <a:solidFill>
                  <a:srgbClr val="002060"/>
                </a:solidFill>
              </a:rPr>
              <a:t> </a:t>
            </a:r>
            <a:r>
              <a:rPr altLang="ru-RU" sz="1200" b="1" dirty="0">
                <a:solidFill>
                  <a:schemeClr val="accent3">
                    <a:lumMod val="50000"/>
                  </a:schemeClr>
                </a:solidFill>
              </a:rPr>
              <a:t>государственного долга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 rot="-5400000">
            <a:off x="10683357" y="5500759"/>
            <a:ext cx="1676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z="1200" b="1" dirty="0">
                <a:solidFill>
                  <a:schemeClr val="tx2">
                    <a:lumMod val="75000"/>
                  </a:schemeClr>
                </a:solidFill>
              </a:rPr>
              <a:t>Межбюджетные трансферты</a:t>
            </a:r>
          </a:p>
        </p:txBody>
      </p:sp>
      <p:pic>
        <p:nvPicPr>
          <p:cNvPr id="50" name="drawingObject268"/>
          <p:cNvPicPr/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p:blipFill>
        <p:spPr>
          <a:xfrm>
            <a:off x="10428499" y="4361377"/>
            <a:ext cx="445135" cy="424180"/>
          </a:xfrm>
          <a:prstGeom prst="rect">
            <a:avLst/>
          </a:prstGeom>
          <a:noFill/>
        </p:spPr>
      </p:pic>
      <p:pic>
        <p:nvPicPr>
          <p:cNvPr id="51" name="Picture 261"/>
          <p:cNvPicPr/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p:blipFill>
        <p:spPr>
          <a:xfrm rot="5400000">
            <a:off x="11234942" y="4351576"/>
            <a:ext cx="424180" cy="445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696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52E563-D2B2-A0AD-3574-E8C8FDCE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17" y="83128"/>
            <a:ext cx="8473649" cy="112221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Каковы основные параметры бюджета</a:t>
            </a:r>
            <a:br>
              <a:rPr lang="ru-RU" sz="32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32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городского округа город Выкса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388189" y="1246442"/>
          <a:ext cx="10394830" cy="525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989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4108" y="80475"/>
            <a:ext cx="9889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Принципы формирования программного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671" y="927464"/>
            <a:ext cx="11511089" cy="3901068"/>
          </a:xfrm>
          <a:prstGeom prst="rect">
            <a:avLst/>
          </a:prstGeom>
          <a:gradFill flip="none" rotWithShape="1">
            <a:gsLst>
              <a:gs pos="76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32000"/>
                  <a:lumOff val="68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800000" scaled="0"/>
            <a:tileRect/>
          </a:gradFill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altLang="ru-RU" sz="1500" b="1" dirty="0" smtClean="0">
                <a:solidFill>
                  <a:prstClr val="black"/>
                </a:solidFill>
                <a:latin typeface="Arial" pitchFamily="34" charset="0"/>
              </a:rPr>
              <a:t>	Программный </a:t>
            </a:r>
            <a:r>
              <a:rPr lang="ru-RU" altLang="ru-RU" sz="1500" b="1" dirty="0">
                <a:solidFill>
                  <a:prstClr val="black"/>
                </a:solidFill>
                <a:latin typeface="Arial" pitchFamily="34" charset="0"/>
              </a:rPr>
              <a:t>бюджет </a:t>
            </a:r>
            <a:r>
              <a:rPr lang="ru-RU" altLang="ru-RU" sz="1500" dirty="0">
                <a:solidFill>
                  <a:prstClr val="black"/>
                </a:solidFill>
                <a:latin typeface="Arial" pitchFamily="34" charset="0"/>
              </a:rPr>
              <a:t>отличается от традиционного тем, что все или почти все расходы включены в </a:t>
            </a:r>
            <a:r>
              <a:rPr lang="ru-RU" altLang="ru-RU" sz="1500" b="1" dirty="0">
                <a:solidFill>
                  <a:prstClr val="black"/>
                </a:solidFill>
                <a:latin typeface="Arial" pitchFamily="34" charset="0"/>
              </a:rPr>
              <a:t>программы </a:t>
            </a:r>
            <a:r>
              <a:rPr lang="ru-RU" altLang="ru-RU" sz="1500" dirty="0">
                <a:solidFill>
                  <a:prstClr val="black"/>
                </a:solidFill>
                <a:latin typeface="Arial" pitchFamily="34" charset="0"/>
              </a:rPr>
              <a:t>и каждая </a:t>
            </a:r>
            <a:r>
              <a:rPr lang="ru-RU" altLang="ru-RU" sz="1500" b="1" dirty="0">
                <a:solidFill>
                  <a:prstClr val="black"/>
                </a:solidFill>
                <a:latin typeface="Arial" pitchFamily="34" charset="0"/>
              </a:rPr>
              <a:t>программа </a:t>
            </a:r>
            <a:r>
              <a:rPr lang="ru-RU" altLang="ru-RU" sz="1500" dirty="0">
                <a:solidFill>
                  <a:prstClr val="black"/>
                </a:solidFill>
                <a:latin typeface="Arial" pitchFamily="34" charset="0"/>
              </a:rPr>
              <a:t>своей целью прямо увязана с тем или иным стратегическим итогом деятельности ведомства.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altLang="ru-RU" sz="1500" b="1" dirty="0" smtClean="0">
                <a:solidFill>
                  <a:prstClr val="black"/>
                </a:solidFill>
                <a:latin typeface="Arial" pitchFamily="34" charset="0"/>
              </a:rPr>
              <a:t>	Программное </a:t>
            </a:r>
            <a:r>
              <a:rPr lang="ru-RU" altLang="ru-RU" sz="1500" b="1" dirty="0">
                <a:solidFill>
                  <a:prstClr val="black"/>
                </a:solidFill>
                <a:latin typeface="Arial" pitchFamily="34" charset="0"/>
              </a:rPr>
              <a:t>бюджетирование </a:t>
            </a:r>
            <a:r>
              <a:rPr lang="ru-RU" altLang="ru-RU" sz="1500" dirty="0">
                <a:solidFill>
                  <a:prstClr val="black"/>
                </a:solidFill>
                <a:latin typeface="Arial" pitchFamily="34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</a:t>
            </a:r>
            <a:r>
              <a:rPr lang="ru-RU" altLang="ru-RU" sz="1500" dirty="0" smtClean="0">
                <a:solidFill>
                  <a:prstClr val="black"/>
                </a:solidFill>
                <a:latin typeface="Arial" pitchFamily="34" charset="0"/>
              </a:rPr>
              <a:t>средств. В результате используемых методов получаем: 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</a:rPr>
              <a:t>Исполнение бюджета по программной Классификации;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</a:rPr>
              <a:t>Взаимосвязь бюджетных расходов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</a:rPr>
              <a:t>с 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</a:rPr>
              <a:t>результатами реализации муниципальных программ;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</a:rPr>
              <a:t>Мониторинг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</a:rPr>
              <a:t>показателей исполнения муниципальных программ, оценка эффективности бюджетных 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</a:rPr>
              <a:t>расходов;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</a:rPr>
              <a:t>Повышение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</a:rPr>
              <a:t>качества бюджетного планирования и исполнения 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</a:rPr>
              <a:t>бюджета.</a:t>
            </a:r>
            <a:r>
              <a:rPr lang="ru-RU" sz="1500" dirty="0" smtClean="0"/>
              <a:t>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5213" y="5174781"/>
            <a:ext cx="11340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Формирование расходов бюджета городского округа на 2026 год </a:t>
            </a:r>
            <a:endParaRPr lang="ru-RU" sz="2000" b="1" cap="all" dirty="0" smtClean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осуществлялось </a:t>
            </a:r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программном формате 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 основе 27 муниципальных </a:t>
            </a:r>
            <a:r>
              <a:rPr lang="ru-RU" sz="2000" b="1" cap="all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программ</a:t>
            </a: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1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3393CE-9363-72CB-FD40-73A65C0D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29" y="368859"/>
            <a:ext cx="4407416" cy="102862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ct val="100000"/>
              </a:lnSpc>
            </a:pPr>
            <a:r>
              <a:rPr lang="ru-RU" sz="2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Что такое </a:t>
            </a:r>
            <a:br>
              <a:rPr lang="ru-RU" sz="2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2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«Бюджет для граждан</a:t>
            </a:r>
            <a:r>
              <a:rPr lang="ru-RU" sz="2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»</a:t>
            </a:r>
            <a:endParaRPr lang="ru-RU" sz="2800" b="1" dirty="0">
              <a:latin typeface="Yu Gothic UI Light" panose="020B0300000000000000" pitchFamily="34" charset="-128"/>
              <a:ea typeface="Yu Gothic UI Light" panose="020B0300000000000000" pitchFamily="34" charset="-128"/>
              <a:cs typeface="+mn-cs"/>
            </a:endParaRP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5"/>
          </p:nvPr>
        </p:nvSpPr>
        <p:spPr>
          <a:xfrm>
            <a:off x="4026568" y="1291520"/>
            <a:ext cx="7852612" cy="5285744"/>
          </a:xfrm>
        </p:spPr>
        <p:txBody>
          <a:bodyPr/>
          <a:lstStyle/>
          <a:p>
            <a:pPr indent="452438" algn="just"/>
            <a:r>
              <a:rPr lang="ru-RU" alt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</a:t>
            </a:r>
            <a:r>
              <a:rPr lang="ru-RU" alt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Бюджет для граждан» - информационный сборник, который познакомит население городского округа </a:t>
            </a:r>
            <a:r>
              <a:rPr lang="ru-RU" alt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город </a:t>
            </a:r>
            <a:r>
              <a:rPr lang="ru-RU" alt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Выкса с основными положениями главного финансового документа городского округа город Выкса – бюджета городского округа город Выкса Нижегородской области, а именно проекта бюджета городского округа город Выкса Нижегородской области на </a:t>
            </a:r>
            <a:r>
              <a:rPr lang="ru-RU" alt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очередной финансовый  </a:t>
            </a:r>
            <a:r>
              <a:rPr lang="ru-RU" alt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 и </a:t>
            </a:r>
            <a:r>
              <a:rPr lang="ru-RU" altLang="ru-RU" b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плановый </a:t>
            </a:r>
            <a:r>
              <a:rPr lang="ru-RU" altLang="ru-RU" b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период. </a:t>
            </a:r>
            <a:endParaRPr lang="ru-RU" altLang="ru-RU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indent="452438" algn="just"/>
            <a:r>
              <a:rPr lang="ru-RU" alt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жилищно-коммунального хозяйства, социальной политики, культуры и в других сферах.</a:t>
            </a:r>
          </a:p>
          <a:p>
            <a:pPr indent="360363" algn="just"/>
            <a:r>
              <a:rPr lang="ru-RU" alt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alt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«Бюджет для граждан» нацелен на широкий круг пользователей – всех граждан городского округа город Выкса, интересы которых в той или иной мере затронуты местным бюджетом.</a:t>
            </a:r>
          </a:p>
        </p:txBody>
      </p:sp>
    </p:spTree>
    <p:extLst>
      <p:ext uri="{BB962C8B-B14F-4D97-AF65-F5344CB8AC3E}">
        <p14:creationId xmlns:p14="http://schemas.microsoft.com/office/powerpoint/2010/main" val="2460945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899" y="134625"/>
            <a:ext cx="11287853" cy="575321"/>
          </a:xfrm>
        </p:spPr>
        <p:txBody>
          <a:bodyPr anchor="ctr"/>
          <a:lstStyle/>
          <a:p>
            <a:pPr algn="ctr" fontAlgn="base">
              <a:spcAft>
                <a:spcPct val="0"/>
              </a:spcAft>
            </a:pPr>
            <a:r>
              <a:rPr lang="ru-RU" altLang="zh-CN" sz="26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Основные подходы к формированию бюджетных ассигнований </a:t>
            </a:r>
            <a:endParaRPr lang="ru-RU" sz="2600" b="1" dirty="0">
              <a:latin typeface="Yu Gothic UI Light" panose="020B0300000000000000" pitchFamily="34" charset="-128"/>
              <a:ea typeface="Yu Gothic UI Light" panose="020B0300000000000000" pitchFamily="34" charset="-128"/>
              <a:cs typeface="+mn-cs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0" y="1072342"/>
            <a:ext cx="12192000" cy="4763193"/>
          </a:xfrm>
          <a:gradFill flip="none" rotWithShape="1">
            <a:gsLst>
              <a:gs pos="0">
                <a:schemeClr val="bg2">
                  <a:lumMod val="9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533400" indent="-282575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Расчет </a:t>
            </a:r>
            <a:r>
              <a:rPr lang="ru-RU" sz="1800" b="1" dirty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бюджетных ассигнований на 2026 год и плановый период 2027 и 2028 годов производился с учетом следующих </a:t>
            </a:r>
            <a:r>
              <a:rPr lang="ru-RU" sz="1800" b="1" dirty="0" smtClean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приоритетов </a:t>
            </a:r>
            <a:r>
              <a:rPr lang="ru-RU" sz="1800" b="1" dirty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бюджетных расходов:</a:t>
            </a:r>
          </a:p>
          <a:p>
            <a:pPr marL="533400" indent="-282575"/>
            <a:r>
              <a:rPr lang="ru-R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выполнения </a:t>
            </a:r>
            <a: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параметров по уровню заработной платы отдельных категорий работников в рамках реализации «майских» указов Президента Российской Федерации;</a:t>
            </a:r>
          </a:p>
          <a:p>
            <a:pPr marL="533400" indent="-282575"/>
            <a:r>
              <a:rPr lang="ru-R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финансирование социально - значимых расходов;</a:t>
            </a:r>
          </a:p>
          <a:p>
            <a:pPr marL="533400" indent="-282575"/>
            <a:r>
              <a:rPr lang="ru-R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финансирование </a:t>
            </a:r>
            <a: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мер, направленных на обеспечение программ занятости населения, поддержки сельскохозяйственного производства, а также малого бизнеса;</a:t>
            </a:r>
          </a:p>
          <a:p>
            <a:pPr marL="533400" indent="-282575"/>
            <a:r>
              <a:rPr lang="ru-R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предоставление жилых помещений детям-сиротам и лицам из их числа, реализация других жилищных программ, действующих в Нижегородской области;</a:t>
            </a:r>
          </a:p>
          <a:p>
            <a:pPr marL="533400" indent="-282575"/>
            <a:r>
              <a:rPr lang="ru-R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реализация мероприятий по формированию комфортной городской среды;</a:t>
            </a:r>
          </a:p>
          <a:p>
            <a:pPr marL="533400" indent="-282575"/>
            <a:r>
              <a:rPr lang="ru-R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ликвидация аварийного жилищного фонда на территории городского округа город Выкса Нижегородской области.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42469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bg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2114" y="3275085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Calibri"/>
              </a:rPr>
              <a:t>Программные расходы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</a:rPr>
              <a:t>распределены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</a:rPr>
              <a:t>исходя из необходимости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</a:rPr>
              <a:t>достижения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</a:rPr>
              <a:t>запланированных индикаторов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</a:rPr>
              <a:t>и конечных результатов по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</a:rPr>
              <a:t>муниципальным программам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</a:rPr>
              <a:t>городского округа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8900" y="3077392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prstClr val="black"/>
                </a:solidFill>
              </a:rPr>
              <a:t>   </a:t>
            </a:r>
            <a:r>
              <a:rPr lang="ru-RU" b="1" i="1" dirty="0">
                <a:solidFill>
                  <a:prstClr val="black"/>
                </a:solidFill>
                <a:latin typeface="Calibri"/>
              </a:rPr>
              <a:t>Непрограммные расходы – </a:t>
            </a:r>
          </a:p>
          <a:p>
            <a:pPr algn="ctr"/>
            <a:r>
              <a:rPr lang="ru-RU" b="1" i="1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расходы,</a:t>
            </a:r>
          </a:p>
          <a:p>
            <a:pPr algn="ctr"/>
            <a:r>
              <a:rPr lang="ru-RU" b="1" i="1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   не вошедшие в мероприятия</a:t>
            </a:r>
          </a:p>
          <a:p>
            <a:pPr algn="ctr"/>
            <a:r>
              <a:rPr lang="ru-RU" b="1" i="1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 муниципальных программ, </a:t>
            </a:r>
          </a:p>
          <a:p>
            <a:pPr algn="ctr"/>
            <a:r>
              <a:rPr lang="ru-RU" b="1" i="1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в том числе на </a:t>
            </a:r>
          </a:p>
          <a:p>
            <a:pPr algn="ctr"/>
            <a:r>
              <a:rPr lang="ru-RU" b="1" i="1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содержание отдельных органов  </a:t>
            </a:r>
          </a:p>
          <a:p>
            <a:pPr algn="ctr"/>
            <a:r>
              <a:rPr lang="ru-RU" b="1" i="1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исполнительной власти,</a:t>
            </a:r>
          </a:p>
          <a:p>
            <a:pPr algn="ctr"/>
            <a:r>
              <a:rPr lang="ru-RU" b="1" i="1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муниципальных учреждений, резервов</a:t>
            </a:r>
          </a:p>
          <a:p>
            <a:pPr algn="ctr"/>
            <a:r>
              <a:rPr lang="ru-RU" b="1" i="1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 и другие расходы</a:t>
            </a:r>
          </a:p>
          <a:p>
            <a:pPr algn="ctr"/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114" y="59131"/>
            <a:ext cx="11664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Как распределены расходы в программном бюджете городского округа в 2026 году</a:t>
            </a:r>
          </a:p>
        </p:txBody>
      </p:sp>
      <p:sp>
        <p:nvSpPr>
          <p:cNvPr id="27" name="Арка 26"/>
          <p:cNvSpPr/>
          <p:nvPr/>
        </p:nvSpPr>
        <p:spPr>
          <a:xfrm rot="20772027">
            <a:off x="3737863" y="653135"/>
            <a:ext cx="3607920" cy="3617497"/>
          </a:xfrm>
          <a:prstGeom prst="blockArc">
            <a:avLst>
              <a:gd name="adj1" fmla="val 5100794"/>
              <a:gd name="adj2" fmla="val 21368091"/>
              <a:gd name="adj3" fmla="val 3001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378" y="1887147"/>
            <a:ext cx="3612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Программные расходы </a:t>
            </a:r>
            <a:endParaRPr lang="ru-RU" b="1" dirty="0" smtClean="0"/>
          </a:p>
          <a:p>
            <a:r>
              <a:rPr lang="ru-RU" dirty="0" smtClean="0"/>
              <a:t>3 961 755,3 тыс. рублей (82,9%)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614419" y="2269401"/>
            <a:ext cx="4010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Непрограммные расходы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815 993,2 тыс. рублей (17,1%) </a:t>
            </a:r>
            <a:endParaRPr lang="ru-RU" dirty="0"/>
          </a:p>
        </p:txBody>
      </p:sp>
      <p:sp>
        <p:nvSpPr>
          <p:cNvPr id="18" name="Арка 17"/>
          <p:cNvSpPr/>
          <p:nvPr/>
        </p:nvSpPr>
        <p:spPr>
          <a:xfrm rot="16200000">
            <a:off x="3720183" y="635865"/>
            <a:ext cx="3607920" cy="3617497"/>
          </a:xfrm>
          <a:prstGeom prst="blockArc">
            <a:avLst>
              <a:gd name="adj1" fmla="val 4752444"/>
              <a:gd name="adj2" fmla="val 9320209"/>
              <a:gd name="adj3" fmla="val 30051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6676" y="706456"/>
            <a:ext cx="428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202</a:t>
            </a:r>
            <a:r>
              <a:rPr lang="en-US" b="1" i="1" dirty="0" smtClean="0">
                <a:solidFill>
                  <a:srgbClr val="002060"/>
                </a:solidFill>
              </a:rPr>
              <a:t>6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год: 4 </a:t>
            </a:r>
            <a:r>
              <a:rPr lang="en-US" b="1" i="1" dirty="0" smtClean="0">
                <a:solidFill>
                  <a:srgbClr val="002060"/>
                </a:solidFill>
              </a:rPr>
              <a:t>777 748,5</a:t>
            </a: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>
                <a:solidFill>
                  <a:srgbClr val="002060"/>
                </a:solidFill>
              </a:rPr>
              <a:t>тыс. рублей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9639" y="6488668"/>
            <a:ext cx="561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202</a:t>
            </a:r>
            <a:r>
              <a:rPr lang="en-US" b="1" i="1" dirty="0" smtClean="0">
                <a:solidFill>
                  <a:srgbClr val="002060"/>
                </a:solidFill>
              </a:rPr>
              <a:t>7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год: 4 </a:t>
            </a:r>
            <a:r>
              <a:rPr lang="en-US" b="1" i="1" dirty="0" smtClean="0">
                <a:solidFill>
                  <a:srgbClr val="002060"/>
                </a:solidFill>
              </a:rPr>
              <a:t>675 443,1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тыс. рублей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56040" y="6432967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202</a:t>
            </a:r>
            <a:r>
              <a:rPr lang="en-US" b="1" dirty="0" smtClean="0">
                <a:solidFill>
                  <a:srgbClr val="002060"/>
                </a:solidFill>
              </a:rPr>
              <a:t>8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год: 4 </a:t>
            </a:r>
            <a:r>
              <a:rPr lang="en-US" b="1" i="1" dirty="0" smtClean="0">
                <a:solidFill>
                  <a:srgbClr val="002060"/>
                </a:solidFill>
              </a:rPr>
              <a:t>769 914,4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тыс. рублей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972027"/>
              </p:ext>
            </p:extLst>
          </p:nvPr>
        </p:nvGraphicFramePr>
        <p:xfrm>
          <a:off x="1606676" y="1075788"/>
          <a:ext cx="5353420" cy="541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380669"/>
              </p:ext>
            </p:extLst>
          </p:nvPr>
        </p:nvGraphicFramePr>
        <p:xfrm>
          <a:off x="301924" y="4059099"/>
          <a:ext cx="47359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206697"/>
              </p:ext>
            </p:extLst>
          </p:nvPr>
        </p:nvGraphicFramePr>
        <p:xfrm>
          <a:off x="7309227" y="1526875"/>
          <a:ext cx="4072629" cy="496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0851" y="23493"/>
            <a:ext cx="1160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Как распределены расходы бюджета городского округа  по отраслям</a:t>
            </a:r>
          </a:p>
        </p:txBody>
      </p:sp>
    </p:spTree>
    <p:extLst>
      <p:ext uri="{BB962C8B-B14F-4D97-AF65-F5344CB8AC3E}">
        <p14:creationId xmlns:p14="http://schemas.microsoft.com/office/powerpoint/2010/main" val="22802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107" y="108641"/>
            <a:ext cx="11914360" cy="542003"/>
          </a:xfrm>
          <a:noFill/>
        </p:spPr>
        <p:txBody>
          <a:bodyPr anchor="ctr"/>
          <a:lstStyle/>
          <a:p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Сведения о расходах бюджета по разделам и подразделам бюджетной </a:t>
            </a:r>
            <a:r>
              <a:rPr lang="ru-RU" sz="20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классификации</a:t>
            </a:r>
            <a:endParaRPr lang="ru-RU" sz="2000" b="1" dirty="0">
              <a:latin typeface="Yu Gothic UI Light" panose="020B0300000000000000" pitchFamily="34" charset="-128"/>
              <a:ea typeface="Yu Gothic UI Light" panose="020B0300000000000000" pitchFamily="34" charset="-128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999407" y="1338056"/>
            <a:ext cx="4828032" cy="4905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1781"/>
              </p:ext>
            </p:extLst>
          </p:nvPr>
        </p:nvGraphicFramePr>
        <p:xfrm>
          <a:off x="204458" y="769185"/>
          <a:ext cx="11838384" cy="59957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7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5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731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94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61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4104">
                <a:tc gridSpan="6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600" b="0" dirty="0" smtClean="0">
                          <a:effectLst/>
                        </a:rPr>
                        <a:t>тыс.</a:t>
                      </a:r>
                      <a:r>
                        <a:rPr lang="en-US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effectLst/>
                        </a:rPr>
                        <a:t>рублей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7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Раздел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Подраздел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2026 год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2027 </a:t>
                      </a:r>
                      <a:r>
                        <a:rPr lang="ru-RU" sz="1400" b="1" dirty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2028 </a:t>
                      </a:r>
                      <a:r>
                        <a:rPr lang="ru-RU" sz="1400" b="1" dirty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399 809,2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377 578,4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378 947,5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3 086,8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3 086,8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3 086,8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3 506,7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3 521,4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3 536,6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285 762,2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274 822,2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275 748,1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Судебная система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3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41 312,0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41 350,4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41 389,9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7 540,1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Резервные фонды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 </a:t>
                      </a:r>
                      <a:r>
                        <a:rPr lang="ru-RU" sz="1400" u="none" strike="noStrike" dirty="0">
                          <a:effectLst/>
                        </a:rPr>
                        <a:t>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Другие 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53 397,1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51 786,7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52 174,1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84 501,4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78 202,7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78 791,5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3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Гражданская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4 058,1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2 036,0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2 053,5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43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74 597,4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75 084,3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75 613,2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5 845,9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1 082,4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1 124,8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1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3909" y="27161"/>
            <a:ext cx="12122590" cy="561508"/>
          </a:xfrm>
          <a:noFill/>
        </p:spPr>
        <p:txBody>
          <a:bodyPr anchor="ctr"/>
          <a:lstStyle/>
          <a:p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Сведения о расходах бюджета по разделам и подразделам бюджетной классификации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64328"/>
              </p:ext>
            </p:extLst>
          </p:nvPr>
        </p:nvGraphicFramePr>
        <p:xfrm>
          <a:off x="93133" y="980081"/>
          <a:ext cx="11702627" cy="578302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708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7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34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34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Подраздел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2026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2027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2028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340 833,6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447 672,1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490 616,5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9 809,7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9 861,7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9 998,7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101 287,1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212 817,9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413 884,4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454 487,1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21 068,6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23 165,3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472 149,3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304 136,4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272 447,1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7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111 987,4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81 320,2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7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194 956,7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38 411,1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32 294,0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3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214 459,4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153 721,8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158 816,8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7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20 016,1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7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2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2 716 311,5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2 687 643,2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2 765 221,1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3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869 171,2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883 595,7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916 632,0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5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1 473 705,7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1 419 541,5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1 460 032,8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3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279 067,6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281 802,7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283 981,5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8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4 137,6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4 194,8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7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90 292,4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98 565,7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100 380,0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9" name="Нижний колонтитул 1"/>
          <p:cNvSpPr txBox="1">
            <a:spLocks/>
          </p:cNvSpPr>
          <p:nvPr/>
        </p:nvSpPr>
        <p:spPr>
          <a:xfrm>
            <a:off x="9966961" y="3029373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lang="ru-RU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22213" y="681386"/>
            <a:ext cx="1441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</a:rPr>
              <a:t>тыс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.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рублей</a:t>
            </a:r>
            <a:endParaRPr lang="ru-RU" sz="1600" dirty="0">
              <a:solidFill>
                <a:schemeClr val="dk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8933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375" y="72428"/>
            <a:ext cx="12064894" cy="669876"/>
          </a:xfrm>
          <a:noFill/>
        </p:spPr>
        <p:txBody>
          <a:bodyPr anchor="ctr"/>
          <a:lstStyle/>
          <a:p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Сведения о расходах бюджета по разделам и подразделам бюджетной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72642"/>
              </p:ext>
            </p:extLst>
          </p:nvPr>
        </p:nvGraphicFramePr>
        <p:xfrm>
          <a:off x="282011" y="1003914"/>
          <a:ext cx="11513750" cy="585408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91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652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79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05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18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3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Раздел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Подраздел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2026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2027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2028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63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378 874,7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380 712,9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383 507,1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297 959,6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299 002,0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300 584,7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80 915,1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81 710,9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82 922,4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СОЦИАЛЬНАЯ ПОЛИТИКА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99 839,9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107 772,4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102 962,7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Пенсионное обеспечение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18 105,0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18 105,0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18 105,0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Социальное обеспечение населения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3 419,9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3 631,9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3 749,5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Охрана семьи и детства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78 315,0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86 035,5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81 108,2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1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278 854,7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285 048,8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289 877,1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4 408,6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4 408,6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4 408,6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3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Массовый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170 277,9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176 120,8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180 424,9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3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Спорт высших достижений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84 211,9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84 765,9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85 250,3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3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19 956,3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19 753,5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19 793,3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3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СРЕДСТВА МАССОВОЙ ИНФОРМАЦИИ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4 421,5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4 421,5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4 421,5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Периодическая печать и издательства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4 421,5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4 421,5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4 421,5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4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336,4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1 165,6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1 989,6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0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Обслуживание государственного внутреннего и муниципального долга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1 165,6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1 989,6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6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Условно утверждаемые расходы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70 770,8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149 198,5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24441891"/>
                  </a:ext>
                </a:extLst>
              </a:tr>
              <a:tr h="273199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4 777 748,5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4 746 213,9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4 919 112,9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537372" y="668405"/>
            <a:ext cx="1336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тыс.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рублей</a:t>
            </a:r>
            <a:endParaRPr lang="ru-RU" sz="1600" dirty="0">
              <a:solidFill>
                <a:schemeClr val="dk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8293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93889" y="451381"/>
            <a:ext cx="15499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latin typeface="Times New Roman"/>
                <a:ea typeface="Times New Roman"/>
              </a:rPr>
              <a:t> </a:t>
            </a:r>
            <a:endParaRPr lang="ru-RU" sz="1100" dirty="0" smtClean="0">
              <a:latin typeface="Times New Roman"/>
              <a:ea typeface="Times New Roman"/>
            </a:endParaRPr>
          </a:p>
          <a:p>
            <a:pPr algn="r"/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тыс.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рублей</a:t>
            </a:r>
            <a:endParaRPr lang="ru-RU" sz="1600" dirty="0">
              <a:solidFill>
                <a:schemeClr val="dk1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41878"/>
              </p:ext>
            </p:extLst>
          </p:nvPr>
        </p:nvGraphicFramePr>
        <p:xfrm>
          <a:off x="75887" y="885099"/>
          <a:ext cx="12052851" cy="577169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492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0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53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50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муниципальных программ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2026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2027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2028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«Развитие образования городского округа город Выкса Нижегородской области»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2 557 282,8</a:t>
                      </a:r>
                      <a:endParaRPr lang="ru-RU" sz="1200" b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baseline="0" dirty="0" smtClean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32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</a:t>
                      </a: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Патриотическое воспитание и подготовка к военной службе граждан в городском округе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133,2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  </a:t>
                      </a:r>
                      <a:r>
                        <a:rPr lang="ru-RU" sz="1200" b="0" dirty="0" smtClean="0">
                          <a:effectLst/>
                        </a:rPr>
                        <a:t> 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134,6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«Социальная поддержка граждан городского округа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2 825,9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«Обеспечение жильем молодых семей в городском округе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 smtClean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3 782,7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 smtClean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3 832,3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3 870,8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5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«Профилактика безнадзорности и правонарушений несовершеннолетних на территории городского округа город Выкса Нижегородской </a:t>
                      </a:r>
                      <a:r>
                        <a:rPr lang="ru-RU" sz="1200" dirty="0" smtClean="0">
                          <a:effectLst/>
                        </a:rPr>
                        <a:t>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554,0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576,5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«Организация общественных оплачиваемых работ и временной занятости несовершеннолетних граждан в возрасте от 14 до 18 лет на территории городского округа город </a:t>
                      </a:r>
                      <a:r>
                        <a:rPr lang="ru-RU" sz="1200" dirty="0" smtClean="0">
                          <a:effectLst/>
                        </a:rPr>
                        <a:t>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1 997,6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</a:rPr>
                        <a:t>2 285,9</a:t>
                      </a: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«Охрана окружающей среды на территории городского округа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14 816,3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1 089,1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1 132,7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«Комплексные меры противодействия злоупотреблению наркотиками и их незаконному обороту на территории городского округа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/>
                        <a:t>251,3 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25751001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«Развитие культуры на территории городского округа город Выкса Нижегородской области»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535 395,0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537 745,6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541056,4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70830134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«Комплексные меры профилактики правонарушений в городском округе город Выкса Нижегородской области»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1 326,9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1 064,4</a:t>
                      </a:r>
                      <a:endParaRPr lang="ru-RU" sz="1200" b="1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30164913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«Водоснабжение городского округа город Выкса Нижегородской области»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3 900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24 894,4</a:t>
                      </a:r>
                      <a:endParaRPr lang="ru-RU" sz="1200" b="1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15 531,4</a:t>
                      </a:r>
                      <a:endParaRPr lang="ru-RU" sz="1200" b="1" baseline="0" dirty="0" smtClean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61764667"/>
                  </a:ext>
                </a:extLst>
              </a:tr>
              <a:tr h="511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«Развитие физической культуры, спорта и молодежной политики в городском округе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282 128,9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  </a:t>
                      </a:r>
                      <a:r>
                        <a:rPr lang="ru-RU" sz="1200" dirty="0" smtClean="0">
                          <a:effectLst/>
                        </a:rPr>
                        <a:t> 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288 351,5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2956442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58" y="21403"/>
            <a:ext cx="12052851" cy="68389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Программная структура расходов бюджета на 2026 год</a:t>
            </a:r>
            <a:b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 и плановый период 2027 и 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174571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659496" y="536597"/>
            <a:ext cx="1472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тыс.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</a:rPr>
              <a:t>рублей</a:t>
            </a:r>
            <a:endParaRPr lang="ru-RU" sz="1600" dirty="0">
              <a:solidFill>
                <a:schemeClr val="dk1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18776"/>
              </p:ext>
            </p:extLst>
          </p:nvPr>
        </p:nvGraphicFramePr>
        <p:xfrm>
          <a:off x="0" y="810918"/>
          <a:ext cx="12192001" cy="598008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457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5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23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76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9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муниципальных программ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2026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2027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2028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агропромышленного комплекса городского округа город Выкса Нижегородской области»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14 346,0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«Повышение безопасности дорожного движения в городском округе город Выкса Нижегородской области»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125 206,9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3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туризма в городском округе город Выкса Нижегородской области»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637,1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662,4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688,9 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«Имущественно-земельная политика администрации городского округа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3 265,3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«Управление муниципальными финансами городского округа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33 997,9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34 029,6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34 062,2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«Развитие малого и среднего предпринимательства на территории городского округа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/>
                        <a:t>10 479,3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24182389"/>
                  </a:ext>
                </a:extLst>
              </a:tr>
              <a:tr h="565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«Канализирование городского округа город Выкса Нижегородской области»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72 831,6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3 852,2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5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«Развитие гражданской обороны, предупреждение чрезвычайных ситуаций природного и техногенного характера, обеспечение пожарной безопасности и безопасности на водных объектах на территории городского округа город Выкса Нижегородской области»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88 626,9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87 493,1</a:t>
                      </a:r>
                      <a:endParaRPr lang="ru-RU" sz="1200" b="1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Мероприятия в рамках муниципальной программы «Формирование современной городской среды городского округа город Выкса Нижегородской области»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52 016,8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37 457,6</a:t>
                      </a:r>
                      <a:endParaRPr lang="ru-RU" sz="1200" b="1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37 964,5</a:t>
                      </a:r>
                      <a:endParaRPr lang="ru-RU" sz="1200" b="1" baseline="0" dirty="0" smtClean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«Профилактика терроризма и экстремизма в городском округе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11 499,7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  </a:t>
                      </a:r>
                      <a:r>
                        <a:rPr lang="ru-RU" sz="1200" dirty="0" smtClean="0">
                          <a:effectLst/>
                        </a:rPr>
                        <a:t> 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7 279,6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95936345"/>
                  </a:ext>
                </a:extLst>
              </a:tr>
              <a:tr h="648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 «Укрепление общественного здоровья населения городского округа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56,3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58,5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62,0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3043949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42" y="2673"/>
            <a:ext cx="11054016" cy="70320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Программная структура расходов бюджета на 2026 год и</a:t>
            </a:r>
            <a:b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 плановый период 2027 и 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758249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680317" y="698126"/>
            <a:ext cx="1325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тыс.</a:t>
            </a:r>
            <a:r>
              <a:rPr lang="en-US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рублей</a:t>
            </a:r>
            <a:endParaRPr lang="ru-RU" sz="1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0051"/>
              </p:ext>
            </p:extLst>
          </p:nvPr>
        </p:nvGraphicFramePr>
        <p:xfrm>
          <a:off x="120769" y="1094501"/>
          <a:ext cx="11957623" cy="373519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225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64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76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83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муниципальных программ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2026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2027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2028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«Переселение граждан из аварийного жилищного фонда на территории городского округа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99 707,6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«Информационная среда городского округа город Выкса Нижегородской области»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4 421,5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4 421,5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4 421,5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«Улучшение условий и охраны труда в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городском округе город Выкса Нижегородской области»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36,8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38,3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«Энергосбережение и повышение энергетической эффективности на территории городского округа город Выкса Нижегородской области»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109 708,6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10 193,8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«Обеспечение жильем граждан, утративших жилые помещения в результате пожара, состоящих на учете в качестве нуждающихся в жилых помещениях, предоставляемых по договорам социального найма на территории городского округа город  Выкса Нижегородской области»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30 230,0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10 076,6</a:t>
                      </a:r>
                      <a:endParaRPr lang="ru-RU" sz="1200" b="1" dirty="0" smtClean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11" y="1"/>
            <a:ext cx="9980764" cy="69812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Программная структура расходов бюджета на 2026 год и</a:t>
            </a:r>
            <a:b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 плановый период 2027 и 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650748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FE79CA0-AE03-514A-B47B-69F522858B64}"/>
              </a:ext>
            </a:extLst>
          </p:cNvPr>
          <p:cNvGrpSpPr/>
          <p:nvPr/>
        </p:nvGrpSpPr>
        <p:grpSpPr>
          <a:xfrm>
            <a:off x="1319664" y="529449"/>
            <a:ext cx="4220009" cy="2403313"/>
            <a:chOff x="4335546" y="1697117"/>
            <a:chExt cx="3813740" cy="2185525"/>
          </a:xfrm>
        </p:grpSpPr>
        <p:sp>
          <p:nvSpPr>
            <p:cNvPr id="12" name="圆角矩形 17">
              <a:extLst>
                <a:ext uri="{FF2B5EF4-FFF2-40B4-BE49-F238E27FC236}">
                  <a16:creationId xmlns="" xmlns:a16="http://schemas.microsoft.com/office/drawing/2014/main" id="{7FBC7A5F-F666-B34B-9E2F-C7E16ECA1450}"/>
                </a:ext>
              </a:extLst>
            </p:cNvPr>
            <p:cNvSpPr/>
            <p:nvPr/>
          </p:nvSpPr>
          <p:spPr>
            <a:xfrm>
              <a:off x="4370366" y="1697117"/>
              <a:ext cx="3761187" cy="302400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13" name="圆角矩形 18">
              <a:extLst>
                <a:ext uri="{FF2B5EF4-FFF2-40B4-BE49-F238E27FC236}">
                  <a16:creationId xmlns="" xmlns:a16="http://schemas.microsoft.com/office/drawing/2014/main" id="{B19E7A86-EBC7-2C40-AF02-D80445EAF0E1}"/>
                </a:ext>
              </a:extLst>
            </p:cNvPr>
            <p:cNvSpPr/>
            <p:nvPr/>
          </p:nvSpPr>
          <p:spPr>
            <a:xfrm>
              <a:off x="4383079" y="1728711"/>
              <a:ext cx="3725477" cy="27192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r>
                <a:rPr lang="en-US" altLang="zh-CN" sz="1200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ru-RU" altLang="zh-CN" sz="12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ru-RU" altLang="zh-CN" sz="1200" dirty="0" smtClean="0">
                  <a:latin typeface="微软雅黑" pitchFamily="34" charset="-122"/>
                  <a:ea typeface="微软雅黑" pitchFamily="34" charset="-122"/>
                </a:rPr>
                <a:t>557,3 </a:t>
              </a:r>
              <a:r>
                <a:rPr lang="ru-RU" altLang="zh-CN" sz="1100" dirty="0" smtClean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млн</a:t>
              </a:r>
              <a:r>
                <a:rPr lang="ru-RU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. рублей</a:t>
              </a:r>
              <a:endParaRPr lang="zh-CN" altLang="en-US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圆角矩形 19">
              <a:extLst>
                <a:ext uri="{FF2B5EF4-FFF2-40B4-BE49-F238E27FC236}">
                  <a16:creationId xmlns="" xmlns:a16="http://schemas.microsoft.com/office/drawing/2014/main" id="{A8A9305C-9210-9D4A-8AF9-2B0D018C7AEB}"/>
                </a:ext>
              </a:extLst>
            </p:cNvPr>
            <p:cNvSpPr/>
            <p:nvPr/>
          </p:nvSpPr>
          <p:spPr>
            <a:xfrm>
              <a:off x="4370366" y="2115532"/>
              <a:ext cx="3761187" cy="302400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15" name="圆角矩形 20">
              <a:extLst>
                <a:ext uri="{FF2B5EF4-FFF2-40B4-BE49-F238E27FC236}">
                  <a16:creationId xmlns="" xmlns:a16="http://schemas.microsoft.com/office/drawing/2014/main" id="{45DD1BE6-3D92-9F4B-B6BE-4F6813166718}"/>
                </a:ext>
              </a:extLst>
            </p:cNvPr>
            <p:cNvSpPr/>
            <p:nvPr/>
          </p:nvSpPr>
          <p:spPr>
            <a:xfrm>
              <a:off x="4377031" y="2887547"/>
              <a:ext cx="1966260" cy="25729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r>
                <a:rPr lang="ru-RU" altLang="zh-CN" sz="1200" dirty="0" smtClean="0">
                  <a:latin typeface="微软雅黑" pitchFamily="34" charset="-122"/>
                  <a:ea typeface="微软雅黑" pitchFamily="34" charset="-122"/>
                </a:rPr>
                <a:t> 125,2  </a:t>
              </a:r>
              <a:r>
                <a:rPr lang="ru-RU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млн. рублей</a:t>
              </a:r>
              <a:endParaRPr lang="zh-CN" altLang="en-US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圆角矩形 21">
              <a:extLst>
                <a:ext uri="{FF2B5EF4-FFF2-40B4-BE49-F238E27FC236}">
                  <a16:creationId xmlns="" xmlns:a16="http://schemas.microsoft.com/office/drawing/2014/main" id="{1F7F9783-F759-3E44-850D-BD321538FDCB}"/>
                </a:ext>
              </a:extLst>
            </p:cNvPr>
            <p:cNvSpPr/>
            <p:nvPr/>
          </p:nvSpPr>
          <p:spPr>
            <a:xfrm flipV="1">
              <a:off x="4356325" y="3500041"/>
              <a:ext cx="3777871" cy="382601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17" name="圆角矩形 22">
              <a:extLst>
                <a:ext uri="{FF2B5EF4-FFF2-40B4-BE49-F238E27FC236}">
                  <a16:creationId xmlns="" xmlns:a16="http://schemas.microsoft.com/office/drawing/2014/main" id="{48ABF778-DE80-DF4E-9F26-8845C61A441A}"/>
                </a:ext>
              </a:extLst>
            </p:cNvPr>
            <p:cNvSpPr/>
            <p:nvPr/>
          </p:nvSpPr>
          <p:spPr>
            <a:xfrm>
              <a:off x="4365049" y="2498907"/>
              <a:ext cx="2487006" cy="27341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endParaRPr lang="ru-RU" altLang="zh-CN" sz="1200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ru-RU" altLang="zh-CN" sz="1200" dirty="0" smtClean="0">
                  <a:latin typeface="微软雅黑" pitchFamily="34" charset="-122"/>
                  <a:ea typeface="微软雅黑" pitchFamily="34" charset="-122"/>
                </a:rPr>
                <a:t>82,1  </a:t>
              </a:r>
              <a:r>
                <a:rPr lang="ru-RU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млн. рублей</a:t>
              </a:r>
              <a:endParaRPr lang="zh-CN" altLang="en-US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  <a:p>
              <a:r>
                <a:rPr lang="ru-RU" altLang="zh-CN" sz="1200" dirty="0"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圆角矩形 23">
              <a:extLst>
                <a:ext uri="{FF2B5EF4-FFF2-40B4-BE49-F238E27FC236}">
                  <a16:creationId xmlns="" xmlns:a16="http://schemas.microsoft.com/office/drawing/2014/main" id="{6E912F60-4A65-B04E-8A90-849E8BFFDC86}"/>
                </a:ext>
              </a:extLst>
            </p:cNvPr>
            <p:cNvSpPr/>
            <p:nvPr/>
          </p:nvSpPr>
          <p:spPr>
            <a:xfrm>
              <a:off x="4335546" y="3229008"/>
              <a:ext cx="3796007" cy="255911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19" name="圆角矩形 24">
              <a:extLst>
                <a:ext uri="{FF2B5EF4-FFF2-40B4-BE49-F238E27FC236}">
                  <a16:creationId xmlns="" xmlns:a16="http://schemas.microsoft.com/office/drawing/2014/main" id="{E9351B88-FC84-1B45-87F2-6A10C627F092}"/>
                </a:ext>
              </a:extLst>
            </p:cNvPr>
            <p:cNvSpPr/>
            <p:nvPr/>
          </p:nvSpPr>
          <p:spPr>
            <a:xfrm>
              <a:off x="4343364" y="3255419"/>
              <a:ext cx="1920796" cy="229500"/>
            </a:xfrm>
            <a:prstGeom prst="roundRect">
              <a:avLst>
                <a:gd name="adj" fmla="val 13457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r>
                <a:rPr lang="ru-RU" altLang="zh-CN" sz="1200" dirty="0" smtClean="0">
                  <a:latin typeface="微软雅黑" pitchFamily="34" charset="-122"/>
                  <a:ea typeface="微软雅黑" pitchFamily="34" charset="-122"/>
                </a:rPr>
                <a:t>109,7 </a:t>
              </a:r>
              <a:r>
                <a:rPr lang="ru-RU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млн. рублей</a:t>
              </a:r>
              <a:endParaRPr lang="zh-CN" altLang="en-US" sz="11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圆角矩形 21">
              <a:extLst>
                <a:ext uri="{FF2B5EF4-FFF2-40B4-BE49-F238E27FC236}">
                  <a16:creationId xmlns="" xmlns:a16="http://schemas.microsoft.com/office/drawing/2014/main" id="{1F7F9783-F759-3E44-850D-BD321538FDCB}"/>
                </a:ext>
              </a:extLst>
            </p:cNvPr>
            <p:cNvSpPr/>
            <p:nvPr/>
          </p:nvSpPr>
          <p:spPr>
            <a:xfrm>
              <a:off x="4354867" y="2873052"/>
              <a:ext cx="3794419" cy="275907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/>
              <a:endParaRPr lang="zh-CN" altLang="en-US" sz="1050" dirty="0"/>
            </a:p>
          </p:txBody>
        </p:sp>
      </p:grpSp>
      <p:pic>
        <p:nvPicPr>
          <p:cNvPr id="24" name="Picture 6" descr="Образов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5" y="461677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圆角矩形 19">
            <a:extLst>
              <a:ext uri="{FF2B5EF4-FFF2-40B4-BE49-F238E27FC236}">
                <a16:creationId xmlns="" xmlns:a16="http://schemas.microsoft.com/office/drawing/2014/main" id="{A8A9305C-9210-9D4A-8AF9-2B0D018C7AEB}"/>
              </a:ext>
            </a:extLst>
          </p:cNvPr>
          <p:cNvSpPr/>
          <p:nvPr/>
        </p:nvSpPr>
        <p:spPr>
          <a:xfrm>
            <a:off x="1349320" y="1409813"/>
            <a:ext cx="4168477" cy="285047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26" name="圆角矩形 20">
            <a:extLst>
              <a:ext uri="{FF2B5EF4-FFF2-40B4-BE49-F238E27FC236}">
                <a16:creationId xmlns="" xmlns:a16="http://schemas.microsoft.com/office/drawing/2014/main" id="{45DD1BE6-3D92-9F4B-B6BE-4F6813166718}"/>
              </a:ext>
            </a:extLst>
          </p:cNvPr>
          <p:cNvSpPr/>
          <p:nvPr/>
        </p:nvSpPr>
        <p:spPr>
          <a:xfrm>
            <a:off x="1365568" y="1000995"/>
            <a:ext cx="3118472" cy="309661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535,4    </a:t>
            </a:r>
            <a:r>
              <a:rPr lang="ru-RU" altLang="zh-CN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 рублей</a:t>
            </a:r>
            <a:endParaRPr lang="zh-CN" altLang="en-US" sz="11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7223" y="600373"/>
            <a:ext cx="62139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Развитие образования городского округа город Выкса</a:t>
            </a:r>
          </a:p>
        </p:txBody>
      </p:sp>
      <p:pic>
        <p:nvPicPr>
          <p:cNvPr id="54" name="Picture 29" descr="https://img2.freepng.ru/20180602/ogc/kisspng-symbol-computer-icons-museum-museum-5b13219a3b8c12.501129711527980442243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0" y="959504"/>
            <a:ext cx="395126" cy="4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5838622" y="1838506"/>
            <a:ext cx="62030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Повышение безопасности дорожного движения в городском округе город Выкса</a:t>
            </a:r>
          </a:p>
        </p:txBody>
      </p:sp>
      <p:pic>
        <p:nvPicPr>
          <p:cNvPr id="56" name="Picture 24" descr="свет, СЕО, знак, дорожного движения, транспорта знач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1" y="1786350"/>
            <a:ext cx="424500" cy="3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358193" y="2579330"/>
            <a:ext cx="2053377" cy="34824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88,6 </a:t>
            </a:r>
            <a:r>
              <a:rPr lang="ru-RU" altLang="zh-CN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 рублей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328315" y="3010859"/>
            <a:ext cx="1988463" cy="29470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72,8 </a:t>
            </a:r>
            <a:r>
              <a:rPr lang="ru-RU" altLang="zh-CN" sz="110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</a:t>
            </a:r>
            <a:r>
              <a:rPr lang="ru-RU" altLang="zh-CN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рублей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347975" y="3383873"/>
            <a:ext cx="1871064" cy="29511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52,0 </a:t>
            </a:r>
            <a:r>
              <a:rPr lang="ru-RU" altLang="zh-CN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 рублей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336536" y="4530963"/>
            <a:ext cx="1589581" cy="3063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14,8 </a:t>
            </a:r>
            <a:r>
              <a:rPr lang="ru-RU" altLang="zh-CN" sz="105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 рублей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313271" y="3753636"/>
            <a:ext cx="1812279" cy="32081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34,0  </a:t>
            </a:r>
            <a:r>
              <a:rPr lang="ru-RU" altLang="zh-CN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 рублей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291792" y="4139725"/>
            <a:ext cx="1707782" cy="316145"/>
          </a:xfrm>
          <a:prstGeom prst="roundRect">
            <a:avLst>
              <a:gd name="adj" fmla="val 34865"/>
            </a:avLst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30,2  </a:t>
            </a:r>
            <a:r>
              <a:rPr lang="ru-RU" altLang="zh-CN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 рублей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342874" y="4936849"/>
            <a:ext cx="1491766" cy="28306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14,3 </a:t>
            </a:r>
            <a:r>
              <a:rPr lang="ru-RU" altLang="zh-CN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 рублей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336863" y="5293208"/>
            <a:ext cx="1366823" cy="34142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11,5  </a:t>
            </a:r>
            <a:r>
              <a:rPr lang="ru-RU" altLang="zh-CN" sz="1100" dirty="0" err="1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млн.рублей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333391" y="5705122"/>
            <a:ext cx="1370295" cy="32723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10,5  </a:t>
            </a:r>
            <a:r>
              <a:rPr lang="ru-RU" altLang="zh-CN" sz="10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 рублей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805373" y="1044202"/>
            <a:ext cx="62139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100" dirty="0"/>
              <a:t>Развитие культуры на территории городского округа город Выкса Нижегородской области</a:t>
            </a:r>
          </a:p>
        </p:txBody>
      </p:sp>
      <p:pic>
        <p:nvPicPr>
          <p:cNvPr id="79" name="Picture 10" descr="https://img2.freepng.ru/20180704/zkv/kisspng-barbell-olympic-weightlifting-powerlifting-fitness-lifts-5b3c5a8043cfd8.2318631115306819842778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0" y="1440488"/>
            <a:ext cx="313704" cy="3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5827223" y="1337247"/>
            <a:ext cx="61920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Развитие физической культуры, спорта и молодежной политики в городском округе город Выкса Нижегородской области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805373" y="2514662"/>
            <a:ext cx="6704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Развитие гражданской обороны, предупреждение чрезвычайных ситуаций природного и техногенного характера, обеспечение пожарной безопасности и безопасности на водных </a:t>
            </a:r>
            <a:endParaRPr lang="ru-RU" sz="1000" dirty="0" smtClean="0"/>
          </a:p>
          <a:p>
            <a:r>
              <a:rPr lang="ru-RU" sz="1000" dirty="0" smtClean="0"/>
              <a:t>объектах </a:t>
            </a:r>
            <a:r>
              <a:rPr lang="ru-RU" sz="1000" dirty="0"/>
              <a:t>на территории городского округа город Выкса</a:t>
            </a:r>
          </a:p>
        </p:txBody>
      </p:sp>
      <p:pic>
        <p:nvPicPr>
          <p:cNvPr id="82" name="Picture 14" descr="Пожарная час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2" y="2619330"/>
            <a:ext cx="308241" cy="3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5838623" y="3390684"/>
            <a:ext cx="62139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Формирование </a:t>
            </a:r>
            <a:r>
              <a:rPr lang="ru-RU" sz="1100" dirty="0" smtClean="0"/>
              <a:t>современной </a:t>
            </a:r>
            <a:r>
              <a:rPr lang="ru-RU" sz="1100" dirty="0"/>
              <a:t>городской среды городского округа город Выкса</a:t>
            </a:r>
          </a:p>
        </p:txBody>
      </p:sp>
      <p:pic>
        <p:nvPicPr>
          <p:cNvPr id="84" name="Picture 18" descr="https://w7.pngwing.com/pngs/702/81/png-transparent-fixed-gear-bicycle-cycling-bmx-bike-bike-to-work-day-bicycle-text-trademark-bicycle-fram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8" y="3416824"/>
            <a:ext cx="430948" cy="2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圆角矩形 21">
            <a:extLst>
              <a:ext uri="{FF2B5EF4-FFF2-40B4-BE49-F238E27FC236}">
                <a16:creationId xmlns="" xmlns:a16="http://schemas.microsoft.com/office/drawing/2014/main" id="{1F7F9783-F759-3E44-850D-BD321538FDCB}"/>
              </a:ext>
            </a:extLst>
          </p:cNvPr>
          <p:cNvSpPr/>
          <p:nvPr/>
        </p:nvSpPr>
        <p:spPr>
          <a:xfrm flipV="1">
            <a:off x="1347975" y="2994900"/>
            <a:ext cx="4191698" cy="344243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pic>
        <p:nvPicPr>
          <p:cNvPr id="87" name="Picture 20" descr="https://static.tildacdn.com/tild3530-6339-4238-b365-346363633166/-1024x1024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0" y="3723551"/>
            <a:ext cx="380984" cy="3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5838623" y="3749757"/>
            <a:ext cx="62896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Управление муниципальными финансами городского округа город Выкса </a:t>
            </a:r>
          </a:p>
        </p:txBody>
      </p:sp>
      <p:sp>
        <p:nvSpPr>
          <p:cNvPr id="89" name="圆角矩形 21">
            <a:extLst>
              <a:ext uri="{FF2B5EF4-FFF2-40B4-BE49-F238E27FC236}">
                <a16:creationId xmlns="" xmlns:a16="http://schemas.microsoft.com/office/drawing/2014/main" id="{1F7F9783-F759-3E44-850D-BD321538FDCB}"/>
              </a:ext>
            </a:extLst>
          </p:cNvPr>
          <p:cNvSpPr/>
          <p:nvPr/>
        </p:nvSpPr>
        <p:spPr>
          <a:xfrm flipV="1">
            <a:off x="1342874" y="3370996"/>
            <a:ext cx="4196799" cy="30098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92" name="圆角矩形 21">
            <a:extLst>
              <a:ext uri="{FF2B5EF4-FFF2-40B4-BE49-F238E27FC236}">
                <a16:creationId xmlns="" xmlns:a16="http://schemas.microsoft.com/office/drawing/2014/main" id="{1F7F9783-F759-3E44-850D-BD321538FDCB}"/>
              </a:ext>
            </a:extLst>
          </p:cNvPr>
          <p:cNvSpPr/>
          <p:nvPr/>
        </p:nvSpPr>
        <p:spPr>
          <a:xfrm flipV="1">
            <a:off x="1341043" y="3773465"/>
            <a:ext cx="4181933" cy="30098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5827223" y="4945148"/>
            <a:ext cx="60988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Развитие агропромышленного комплекса городского округа город Выкса</a:t>
            </a:r>
          </a:p>
        </p:txBody>
      </p:sp>
      <p:pic>
        <p:nvPicPr>
          <p:cNvPr id="94" name="Picture 16" descr="https://img2.freepng.ru/20180328/ocq/kisspng-agriculture-farm-computer-icons-crop-industry-agriculture-5abc475fdfa4d4.8025187615222884799161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" y="4982373"/>
            <a:ext cx="415259" cy="3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圆角矩形 21">
            <a:extLst>
              <a:ext uri="{FF2B5EF4-FFF2-40B4-BE49-F238E27FC236}">
                <a16:creationId xmlns="" xmlns:a16="http://schemas.microsoft.com/office/drawing/2014/main" id="{1F7F9783-F759-3E44-850D-BD321538FDCB}"/>
              </a:ext>
            </a:extLst>
          </p:cNvPr>
          <p:cNvSpPr/>
          <p:nvPr/>
        </p:nvSpPr>
        <p:spPr>
          <a:xfrm flipV="1">
            <a:off x="1294793" y="4137499"/>
            <a:ext cx="4251159" cy="30098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805373" y="4640198"/>
            <a:ext cx="62357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Охрана окружающей среды на территории городского округа город Выкса</a:t>
            </a:r>
          </a:p>
        </p:txBody>
      </p:sp>
      <p:pic>
        <p:nvPicPr>
          <p:cNvPr id="1026" name="Picture 2" descr="https://free-images.com/or/2982/green_world_gray_svg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5" y="4481248"/>
            <a:ext cx="422318" cy="444225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98" name="圆角矩形 21">
            <a:extLst>
              <a:ext uri="{FF2B5EF4-FFF2-40B4-BE49-F238E27FC236}">
                <a16:creationId xmlns="" xmlns:a16="http://schemas.microsoft.com/office/drawing/2014/main" id="{1F7F9783-F759-3E44-850D-BD321538FDCB}"/>
              </a:ext>
            </a:extLst>
          </p:cNvPr>
          <p:cNvSpPr/>
          <p:nvPr/>
        </p:nvSpPr>
        <p:spPr>
          <a:xfrm flipV="1">
            <a:off x="1347976" y="4530963"/>
            <a:ext cx="4216726" cy="318987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pic>
        <p:nvPicPr>
          <p:cNvPr id="99" name="Picture 26" descr="https://img.flaticon.com/icons/png/512/30/30916.png?size=1200x630f&amp;pad=10,10,10,10&amp;ext=png&amp;bg=FFFFFFFF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031" y="5789283"/>
            <a:ext cx="466222" cy="2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рямоугольник 96"/>
          <p:cNvSpPr/>
          <p:nvPr/>
        </p:nvSpPr>
        <p:spPr>
          <a:xfrm>
            <a:off x="5799672" y="5691088"/>
            <a:ext cx="6247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Развитие малого и среднего предпринимательства на территории городского округа город Выкса</a:t>
            </a:r>
          </a:p>
        </p:txBody>
      </p:sp>
      <p:sp>
        <p:nvSpPr>
          <p:cNvPr id="101" name="圆角矩形 21">
            <a:extLst>
              <a:ext uri="{FF2B5EF4-FFF2-40B4-BE49-F238E27FC236}">
                <a16:creationId xmlns="" xmlns:a16="http://schemas.microsoft.com/office/drawing/2014/main" id="{1F7F9783-F759-3E44-850D-BD321538FDCB}"/>
              </a:ext>
            </a:extLst>
          </p:cNvPr>
          <p:cNvSpPr/>
          <p:nvPr/>
        </p:nvSpPr>
        <p:spPr>
          <a:xfrm flipV="1">
            <a:off x="1326693" y="4931819"/>
            <a:ext cx="4244197" cy="298119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778685" y="2079438"/>
            <a:ext cx="6322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Энергосбережение и повышение энергетической эффективности на территории городского округа город Выкса </a:t>
            </a:r>
          </a:p>
        </p:txBody>
      </p:sp>
      <p:sp>
        <p:nvSpPr>
          <p:cNvPr id="105" name="圆角矩形 21">
            <a:extLst>
              <a:ext uri="{FF2B5EF4-FFF2-40B4-BE49-F238E27FC236}">
                <a16:creationId xmlns="" xmlns:a16="http://schemas.microsoft.com/office/drawing/2014/main" id="{1F7F9783-F759-3E44-850D-BD321538FDCB}"/>
              </a:ext>
            </a:extLst>
          </p:cNvPr>
          <p:cNvSpPr/>
          <p:nvPr/>
        </p:nvSpPr>
        <p:spPr>
          <a:xfrm flipV="1">
            <a:off x="1313271" y="5676584"/>
            <a:ext cx="4264251" cy="404238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838622" y="5299608"/>
            <a:ext cx="6087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Профилактика терроризма и экстремизма в городском округе город Выкса</a:t>
            </a:r>
          </a:p>
        </p:txBody>
      </p:sp>
      <p:pic>
        <p:nvPicPr>
          <p:cNvPr id="1028" name="Picture 4" descr="https://i.mycdn.me/i?r=AyH4iRPQ2q0otWIFepML2LxRBljtvQSJbQbX9aUhBpnNkQ&amp;fn=w_612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5" y="5353717"/>
            <a:ext cx="529590" cy="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圆角矩形 21">
            <a:extLst>
              <a:ext uri="{FF2B5EF4-FFF2-40B4-BE49-F238E27FC236}">
                <a16:creationId xmlns="" xmlns:a16="http://schemas.microsoft.com/office/drawing/2014/main" id="{1F7F9783-F759-3E44-850D-BD321538FDCB}"/>
              </a:ext>
            </a:extLst>
          </p:cNvPr>
          <p:cNvSpPr/>
          <p:nvPr/>
        </p:nvSpPr>
        <p:spPr>
          <a:xfrm flipV="1">
            <a:off x="1343997" y="5272933"/>
            <a:ext cx="4225212" cy="347569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114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313271" y="6104329"/>
            <a:ext cx="1326820" cy="34472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ru-RU" altLang="zh-CN" sz="1100" dirty="0" smtClean="0">
                <a:latin typeface="微软雅黑" pitchFamily="34" charset="-122"/>
                <a:ea typeface="微软雅黑" pitchFamily="34" charset="-122"/>
              </a:rPr>
              <a:t>3,9 </a:t>
            </a:r>
            <a:r>
              <a:rPr lang="ru-RU" altLang="zh-CN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 рублей</a:t>
            </a:r>
            <a:endParaRPr lang="zh-CN" altLang="en-US" sz="11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15" name="圆角矩形 21">
            <a:extLst>
              <a:ext uri="{FF2B5EF4-FFF2-40B4-BE49-F238E27FC236}">
                <a16:creationId xmlns="" xmlns:a16="http://schemas.microsoft.com/office/drawing/2014/main" id="{1F7F9783-F759-3E44-850D-BD321538FDCB}"/>
              </a:ext>
            </a:extLst>
          </p:cNvPr>
          <p:cNvSpPr/>
          <p:nvPr/>
        </p:nvSpPr>
        <p:spPr>
          <a:xfrm flipV="1">
            <a:off x="1319035" y="6107721"/>
            <a:ext cx="4258487" cy="36806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5838622" y="6171951"/>
            <a:ext cx="61806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Водоснабжение городского округа город Выкса </a:t>
            </a:r>
          </a:p>
          <a:p>
            <a:endParaRPr lang="ru-RU" sz="11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6" y="2236311"/>
            <a:ext cx="321210" cy="32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957" y="2915384"/>
            <a:ext cx="504268" cy="46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838622" y="3080762"/>
            <a:ext cx="6213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Канализирование городского округа город Выкса</a:t>
            </a:r>
          </a:p>
        </p:txBody>
      </p:sp>
      <p:pic>
        <p:nvPicPr>
          <p:cNvPr id="74" name="Picture 8" descr="Банк, Финансы, финансы и бизнес, банковское дело, колонки, зданий значок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1" y="4115790"/>
            <a:ext cx="331021" cy="33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38623" y="3997715"/>
            <a:ext cx="64366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Обеспечение жильем граждан, утративших жилые помещения в результате пожара, состоящих на учете в качестве нуждающихся в жилых помещениях, предоставляемых по договорам социального найма на территории городского округа город  Выкса</a:t>
            </a:r>
          </a:p>
        </p:txBody>
      </p:sp>
      <p:pic>
        <p:nvPicPr>
          <p:cNvPr id="76" name="Picture 4" descr="Download it for free and search more on ClipartKey. 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9" y="6138254"/>
            <a:ext cx="536941" cy="3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4691" y="2770"/>
            <a:ext cx="11976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Какие основные муниципальные программы будут реализовываться в 2026 году</a:t>
            </a: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3" y="6413840"/>
            <a:ext cx="580347" cy="39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圆角矩形 24">
            <a:extLst>
              <a:ext uri="{FF2B5EF4-FFF2-40B4-BE49-F238E27FC236}">
                <a16:creationId xmlns="" xmlns:a16="http://schemas.microsoft.com/office/drawing/2014/main" id="{E9351B88-FC84-1B45-87F2-6A10C627F092}"/>
              </a:ext>
            </a:extLst>
          </p:cNvPr>
          <p:cNvSpPr/>
          <p:nvPr/>
        </p:nvSpPr>
        <p:spPr>
          <a:xfrm>
            <a:off x="1326693" y="6494650"/>
            <a:ext cx="1294492" cy="3258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ru-RU" altLang="zh-CN" sz="1100" dirty="0" smtClean="0">
                <a:latin typeface="微软雅黑" pitchFamily="34" charset="-122"/>
                <a:ea typeface="微软雅黑" pitchFamily="34" charset="-122"/>
              </a:rPr>
              <a:t>3,8 </a:t>
            </a:r>
            <a:r>
              <a:rPr lang="ru-RU" altLang="zh-CN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млн. рублей</a:t>
            </a:r>
            <a:endParaRPr lang="zh-CN" altLang="en-US" sz="11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02" name="圆角矩形 21">
            <a:extLst>
              <a:ext uri="{FF2B5EF4-FFF2-40B4-BE49-F238E27FC236}">
                <a16:creationId xmlns="" xmlns:a16="http://schemas.microsoft.com/office/drawing/2014/main" id="{1F7F9783-F759-3E44-850D-BD321538FDCB}"/>
              </a:ext>
            </a:extLst>
          </p:cNvPr>
          <p:cNvSpPr/>
          <p:nvPr/>
        </p:nvSpPr>
        <p:spPr>
          <a:xfrm flipV="1">
            <a:off x="1313271" y="6513140"/>
            <a:ext cx="4264251" cy="34486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05373" y="6543045"/>
            <a:ext cx="67355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Обеспечение жильем молодых семей в городском округе город Выкса</a:t>
            </a:r>
          </a:p>
        </p:txBody>
      </p:sp>
    </p:spTree>
    <p:extLst>
      <p:ext uri="{BB962C8B-B14F-4D97-AF65-F5344CB8AC3E}">
        <p14:creationId xmlns:p14="http://schemas.microsoft.com/office/powerpoint/2010/main" val="7917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2"/>
          <p:cNvSpPr/>
          <p:nvPr/>
        </p:nvSpPr>
        <p:spPr>
          <a:xfrm>
            <a:off x="527051" y="2276475"/>
            <a:ext cx="6529916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0" y="0"/>
            <a:ext cx="12191520" cy="181154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flatTx/>
          </a:bodyPr>
          <a:lstStyle/>
          <a:p>
            <a:pPr algn="ctr"/>
            <a:r>
              <a:rPr lang="ru-RU" sz="2800" cap="all" dirty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2800" cap="all" dirty="0" smtClean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самоуправления</a:t>
            </a:r>
            <a:endParaRPr lang="ru-RU" sz="2800" cap="all" dirty="0">
              <a:solidFill>
                <a:schemeClr val="accent5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51683C73-2637-AC0E-5A6B-47B6C6CB9E2A}"/>
              </a:ext>
            </a:extLst>
          </p:cNvPr>
          <p:cNvSpPr txBox="1">
            <a:spLocks/>
          </p:cNvSpPr>
          <p:nvPr/>
        </p:nvSpPr>
        <p:spPr>
          <a:xfrm>
            <a:off x="165386" y="2505076"/>
            <a:ext cx="2297230" cy="3516162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БЮДЖЕТ ГОРОДСКОГО ОКРУГА - это план доходов и расходов на определенный период</a:t>
            </a:r>
            <a:endParaRPr lang="ru-RU" sz="24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F02F894F-23A1-85D4-2713-57D743F8086A}"/>
              </a:ext>
            </a:extLst>
          </p:cNvPr>
          <p:cNvSpPr txBox="1">
            <a:spLocks/>
          </p:cNvSpPr>
          <p:nvPr/>
        </p:nvSpPr>
        <p:spPr>
          <a:xfrm>
            <a:off x="4549631" y="3469958"/>
            <a:ext cx="6966633" cy="1236189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ПРОФИЦИТ,</a:t>
            </a:r>
            <a:r>
              <a:rPr lang="ru-RU" altLang="zh-CN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ДОХОДЫ ПРЕВЫШАЮТ РАСХОДЫ  </a:t>
            </a:r>
          </a:p>
          <a:p>
            <a:pPr marL="0" indent="0">
              <a:buNone/>
            </a:pP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можно накапливать резервы, погашать имеющиеся долги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C0EF4D35-9BD6-00FC-A23D-DCE50F2F200E}"/>
              </a:ext>
            </a:extLst>
          </p:cNvPr>
          <p:cNvSpPr txBox="1">
            <a:spLocks/>
          </p:cNvSpPr>
          <p:nvPr/>
        </p:nvSpPr>
        <p:spPr>
          <a:xfrm>
            <a:off x="4503849" y="2187163"/>
            <a:ext cx="4828032" cy="834231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БЕЗДЕФИЦИТНЫЙ БЮДЖЕТ</a:t>
            </a:r>
          </a:p>
          <a:p>
            <a:pPr marL="0" indent="0">
              <a:buNone/>
            </a:pP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доходы и расходы равны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846865D3-E9E5-FDDD-B091-FE6F9039C6EA}"/>
              </a:ext>
            </a:extLst>
          </p:cNvPr>
          <p:cNvSpPr txBox="1">
            <a:spLocks/>
          </p:cNvSpPr>
          <p:nvPr/>
        </p:nvSpPr>
        <p:spPr>
          <a:xfrm>
            <a:off x="4456953" y="4960866"/>
            <a:ext cx="7059311" cy="1809834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ДЕФИЦИТ, РАСХОДЫ ПРЕВЫШАЮТ ДОХОДЫ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необходимы источники покрытия дефицита, можно использовать остатки  средств или привлечь средства в долг</a:t>
            </a:r>
            <a:endParaRPr lang="ru-RU" sz="24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5227" r="67983" b="14233"/>
          <a:stretch/>
        </p:blipFill>
        <p:spPr bwMode="auto">
          <a:xfrm>
            <a:off x="2753608" y="5138800"/>
            <a:ext cx="1483839" cy="12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4" t="6575" r="3959" b="12886"/>
          <a:stretch/>
        </p:blipFill>
        <p:spPr bwMode="auto">
          <a:xfrm>
            <a:off x="2807459" y="3600230"/>
            <a:ext cx="1376138" cy="11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2" t="5681" r="35837" b="13777"/>
          <a:stretch/>
        </p:blipFill>
        <p:spPr bwMode="auto">
          <a:xfrm>
            <a:off x="2807458" y="2025411"/>
            <a:ext cx="1376139" cy="11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120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68" y="527860"/>
            <a:ext cx="10515600" cy="1990897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Муниципальная программа</a:t>
            </a:r>
            <a:b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«Развитие 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образования городского округа город Выкса Нижегородской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области»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1845" y="4077330"/>
            <a:ext cx="5243210" cy="207408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ЦЕЛИ ПРОГРАММЫ</a:t>
            </a:r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defRPr/>
            </a:pPr>
            <a:endParaRPr lang="ru-RU" sz="16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defRPr/>
            </a:pPr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Формирование </a:t>
            </a: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муниципальной образовательной системы, обеспечивающей доступность качественного образования, соответствующей требованиям инновационного социально-экономического развития городского округа город Выкса</a:t>
            </a:r>
          </a:p>
          <a:p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0240" y="3978718"/>
            <a:ext cx="60926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ЦЕЛЕВАЯ ГРУППА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Дети </a:t>
            </a: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дошкольного возраста – 3 732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Учащиеся     учреждений дополнительного                                                                     образования – </a:t>
            </a:r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3 057  </a:t>
            </a: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человек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Учащиеся общеобразовательных учреждений – </a:t>
            </a:r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10 392 </a:t>
            </a: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человек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814" y="3124567"/>
            <a:ext cx="5236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Расходы на выполнение программы в 2026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году </a:t>
            </a:r>
          </a:p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557 282,8 тыс.</a:t>
            </a: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241" y="3199382"/>
            <a:ext cx="4851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Срок действия программы 2021-2026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гг. </a:t>
            </a:r>
          </a:p>
        </p:txBody>
      </p:sp>
    </p:spTree>
    <p:extLst>
      <p:ext uri="{BB962C8B-B14F-4D97-AF65-F5344CB8AC3E}">
        <p14:creationId xmlns:p14="http://schemas.microsoft.com/office/powerpoint/2010/main" val="3623127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0"/>
            <a:ext cx="12011891" cy="575321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Какие качественные показатели будут достигнуты в образовании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9157"/>
              </p:ext>
            </p:extLst>
          </p:nvPr>
        </p:nvGraphicFramePr>
        <p:xfrm>
          <a:off x="66501" y="877075"/>
          <a:ext cx="12018495" cy="5202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08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9135">
                  <a:extLst>
                    <a:ext uri="{9D8B030D-6E8A-4147-A177-3AD203B41FA5}">
                      <a16:colId xmlns="" xmlns:a16="http://schemas.microsoft.com/office/drawing/2014/main" val="3740638127"/>
                    </a:ext>
                  </a:extLst>
                </a:gridCol>
                <a:gridCol w="1011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73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70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59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714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2021 </a:t>
                      </a:r>
                      <a:endParaRPr lang="ru-RU" altLang="zh-CN" sz="1600" b="1" kern="1200" cap="all" baseline="0" dirty="0" smtClean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</a:t>
                      </a:r>
                      <a:r>
                        <a:rPr lang="ru-RU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</a:t>
                      </a:r>
                      <a:r>
                        <a:rPr lang="ru-RU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</a:t>
                      </a: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 smtClean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2025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доступности дошкольного образования  для детей с 2-х месяцев до 7 лет 	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zh-CN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n-US" altLang="zh-CN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100%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удельного веса численности населения в возрасте 5-18 лет, охваченного образованием, в общей численности населения в возрасте 5-18 лет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99,0%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99,1%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99,2%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99,3%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99,4 %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99,4 %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Уменьшение доли обучающихся муниципальных образовательных организаций, занимающихся </a:t>
                      </a:r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 вторую смену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 общей численности обучающихся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5,8%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2%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2%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2%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выпускников, набравших по результатам экзаменов по русскому языку и математике, сданных ими в форме ЕГЭ, количество баллов не ниже минимального количества баллов, ежегодно </a:t>
                      </a: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устанавливаемого Рособрнадзором </a:t>
                      </a: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данным общеобразовательным предметам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99,4%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99,3%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100,0%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100,0%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36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удельного веса численности обучающихся муниципальных образовательных организаций, которым предоставлена возможность обучатся в соответствии с основными современными требованиями, в общей численности обучающихся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85%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100</a:t>
                      </a:r>
                      <a:r>
                        <a:rPr kumimoji="0" lang="ru-RU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%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100%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925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0"/>
            <a:ext cx="11937076" cy="575321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Какие качественные показатели будут достигнуты в образовании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43051"/>
              </p:ext>
            </p:extLst>
          </p:nvPr>
        </p:nvGraphicFramePr>
        <p:xfrm>
          <a:off x="77821" y="846307"/>
          <a:ext cx="12091483" cy="515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1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633">
                  <a:extLst>
                    <a:ext uri="{9D8B030D-6E8A-4147-A177-3AD203B41FA5}">
                      <a16:colId xmlns="" xmlns:a16="http://schemas.microsoft.com/office/drawing/2014/main" val="3740638127"/>
                    </a:ext>
                  </a:extLst>
                </a:gridCol>
                <a:gridCol w="1017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43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3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55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21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54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2021 </a:t>
                      </a:r>
                      <a:endParaRPr lang="ru-RU" altLang="zh-CN" sz="1600" b="1" kern="1200" cap="all" baseline="0" dirty="0" smtClean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</a:t>
                      </a: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</a:t>
                      </a:r>
                      <a:r>
                        <a:rPr lang="ru-RU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2024 </a:t>
                      </a:r>
                      <a:endParaRPr lang="ru-RU" altLang="zh-CN" sz="1600" b="1" kern="1200" cap="all" baseline="0" dirty="0" smtClean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202</a:t>
                      </a: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5</a:t>
                      </a:r>
                      <a:r>
                        <a:rPr lang="en-US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</a:t>
                      </a:r>
                      <a:endParaRPr lang="ru-RU" altLang="zh-CN" sz="1600" b="1" kern="1200" cap="all" baseline="0" dirty="0" smtClean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 smtClean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202</a:t>
                      </a: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6</a:t>
                      </a:r>
                      <a:r>
                        <a:rPr lang="en-US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</a:t>
                      </a:r>
                      <a:endParaRPr lang="ru-RU" altLang="zh-CN" sz="1600" b="1" kern="1200" cap="all" baseline="0" dirty="0" smtClean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1" kern="1200" cap="all" baseline="0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год</a:t>
                      </a:r>
                      <a:endParaRPr lang="zh-CN" altLang="en-US" sz="1600" b="1" kern="1200" cap="all" baseline="0" dirty="0" smtClean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2" marR="91442" marT="45718" marB="45718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93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Охват детей в возрасте 5 - 18 лет дополнительными образовательными программами (удельный вес численности детей, получающих услуги дополнительного образования, в общей численности детей в возрасте 5 - 18 лет</a:t>
                      </a: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</a:t>
                      </a: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80,3%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80,6%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6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оздоровленных детей в рамках оздоровительной </a:t>
                      </a:r>
                      <a:r>
                        <a:rPr kumimoji="0" lang="ru-RU" alt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кампании </a:t>
                      </a:r>
                      <a:endParaRPr kumimoji="0" lang="ru-RU" alt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</a:t>
                      </a: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</a:t>
                      </a: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61,3%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61,5%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2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детей в возрасте от 5 до 18 лет, имеющих право на получение дополнительного образования в рамках системы персонифицированного финансирования в общей численности детей в возрасте от 5 до 18 лет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en-US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25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эффективной деятельности в сфере образования</a:t>
                      </a: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</a:t>
                      </a:r>
                      <a:r>
                        <a:rPr kumimoji="0" lang="en-US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95%</a:t>
                      </a: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95%</a:t>
                      </a: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11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Совершенствование системы управления образования в сфере нового законодательства</a:t>
                      </a: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r>
                        <a:rPr kumimoji="0" lang="ru-RU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r>
                        <a:rPr kumimoji="0" lang="en-US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r>
                        <a:rPr kumimoji="0" lang="ru-RU" altLang="zh-CN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  <a:endParaRPr kumimoji="0" lang="en-US" altLang="zh-CN" sz="14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  <a:endParaRPr kumimoji="0" lang="en-US" altLang="zh-CN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37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5" y="116733"/>
            <a:ext cx="12046085" cy="695406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Муниципальная программа</a:t>
            </a:r>
            <a:b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20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«Развитие образования городского округа город Выкса Нижегородской области</a:t>
            </a:r>
            <a:r>
              <a:rPr lang="ru-RU" sz="20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»</a:t>
            </a:r>
            <a:endParaRPr lang="ru-RU" sz="2000" b="1" dirty="0">
              <a:latin typeface="Yu Gothic UI Light" panose="020B0300000000000000" pitchFamily="34" charset="-128"/>
              <a:ea typeface="Yu Gothic UI Light" panose="020B0300000000000000" pitchFamily="34" charset="-128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99866"/>
              </p:ext>
            </p:extLst>
          </p:nvPr>
        </p:nvGraphicFramePr>
        <p:xfrm>
          <a:off x="756458" y="966030"/>
          <a:ext cx="10607040" cy="5204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5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11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1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Наименование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2026 год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4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Развитие образования городского округа города Выкса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Всего: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в том числе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2 557 282,8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Дошкольное образование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862 899,8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Общее образование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1 482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919,7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Дополнительное образование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117 072,4  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Проведение мероприятий для детей и молодежи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1 235,5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Мероприятия на оздоровление детей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34 875,4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8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Компенсация части родительской платы за присмотр и уход за ребенком в муниципальных дошкольных образовательных организациях (за счет областного бюджета) 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17 365,8 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М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атериальное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стимулирование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граждан в рамках целевых договоров на обучение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345,6 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66235291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МБУ «Центр психолого-педагогической, медицинской и социальной помощи»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4 555,6 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1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Другие вопросы в области образования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36 013,0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066629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10018164" y="658251"/>
            <a:ext cx="1315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</a:t>
            </a:r>
            <a:r>
              <a:rPr lang="ru-RU" sz="1400" dirty="0" smtClean="0"/>
              <a:t>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55422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9" y="527860"/>
            <a:ext cx="11529162" cy="1990897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Муниципальная программа</a:t>
            </a:r>
            <a:b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«Развитие 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культуры на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территории городского 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округа город Выкса Нижегородской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области»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29974" y="4002515"/>
            <a:ext cx="5243210" cy="207408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ЦЕЛИ ПРОГРАММЫ</a:t>
            </a:r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defRPr/>
            </a:pPr>
            <a:endParaRPr lang="ru-RU" sz="16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defRPr/>
            </a:pPr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Формирование </a:t>
            </a: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гармонично развитой личности, разделяющей традиционные российские ценности, укрепление единства и сплоченности российского общества посредством приоритетного культурного и гуманитарного развития</a:t>
            </a:r>
          </a:p>
          <a:p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8052" y="5498572"/>
            <a:ext cx="3681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ЦЕЛЕВАЯ ГРУППА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жители городского округа город Выкса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873" y="3124567"/>
            <a:ext cx="5236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Расходы на выполнение программы в 2026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году </a:t>
            </a:r>
          </a:p>
          <a:p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535 395,0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тыс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8895" y="3124568"/>
            <a:ext cx="428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Срок действия программы 2024-2029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гг.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8019" y="3729690"/>
            <a:ext cx="592245" cy="1263895"/>
          </a:xfrm>
          <a:prstGeom prst="roundRect">
            <a:avLst/>
          </a:prstGeom>
          <a:solidFill>
            <a:srgbClr val="753F2D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i="1" dirty="0" smtClean="0"/>
              <a:t>535 395,0</a:t>
            </a:r>
            <a:endParaRPr lang="ru-RU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97586" y="3668217"/>
            <a:ext cx="591440" cy="1344246"/>
          </a:xfrm>
          <a:prstGeom prst="roundRect">
            <a:avLst/>
          </a:prstGeom>
          <a:solidFill>
            <a:schemeClr val="bg2">
              <a:lumMod val="50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i="1" dirty="0" smtClean="0"/>
              <a:t>537 745,6</a:t>
            </a:r>
            <a:endParaRPr lang="ru-RU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124212" y="4952244"/>
            <a:ext cx="680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2026</a:t>
            </a:r>
            <a:endParaRPr lang="ru-RU" sz="1600" b="1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24212" y="4993585"/>
            <a:ext cx="1941283" cy="1010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7782273" y="4952244"/>
            <a:ext cx="63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2027</a:t>
            </a:r>
            <a:endParaRPr lang="ru-RU" sz="1600" b="1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89026" y="3581491"/>
            <a:ext cx="591440" cy="1412094"/>
          </a:xfrm>
          <a:prstGeom prst="roundRect">
            <a:avLst/>
          </a:prstGeom>
          <a:solidFill>
            <a:schemeClr val="accent5">
              <a:lumMod val="25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i="1" dirty="0" smtClean="0"/>
              <a:t>541 056,4</a:t>
            </a:r>
            <a:endParaRPr lang="ru-RU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8279624" y="4952244"/>
            <a:ext cx="7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2028</a:t>
            </a:r>
            <a:endParaRPr lang="ru-RU" sz="1600" b="1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5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256" y="110627"/>
            <a:ext cx="11862260" cy="566706"/>
          </a:xfrm>
          <a:noFill/>
        </p:spPr>
        <p:txBody>
          <a:bodyPr anchor="ctr"/>
          <a:lstStyle/>
          <a:p>
            <a:pPr algn="ctr"/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Расходы на реализацию муниципальной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388984"/>
              </p:ext>
            </p:extLst>
          </p:nvPr>
        </p:nvGraphicFramePr>
        <p:xfrm>
          <a:off x="457201" y="1276706"/>
          <a:ext cx="11413374" cy="429595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906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59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989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914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2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муниципальной программы 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600" dirty="0" smtClean="0">
                          <a:effectLst/>
                        </a:rPr>
                        <a:t>подпрограмм)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2026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2027 год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2028 </a:t>
                      </a: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52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Муниципальная программа «Развитие культуры на территории городского округа город Выкса Нижегородской области»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535 395,0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537 745,6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541 056,4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9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«Развитие культуры и искусства»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522 719,4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525 036,8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528 313,3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«Обеспечение условий реализации муниципальной программы»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12 675,6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12 708,8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12 743,1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88362" y="908649"/>
            <a:ext cx="1284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тыс. рубле</a:t>
            </a:r>
            <a:r>
              <a:rPr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endParaRPr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01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30474"/>
              </p:ext>
            </p:extLst>
          </p:nvPr>
        </p:nvGraphicFramePr>
        <p:xfrm>
          <a:off x="207820" y="778215"/>
          <a:ext cx="11870573" cy="590521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044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0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93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63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 по муниципальной программе</a:t>
                      </a:r>
                      <a:endParaRPr kumimoji="0" lang="ru-RU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7" marR="91417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/>
                        <a:t>20</a:t>
                      </a:r>
                      <a:r>
                        <a:rPr lang="en-US" sz="1200" kern="1200" dirty="0" smtClean="0"/>
                        <a:t>2</a:t>
                      </a:r>
                      <a:r>
                        <a:rPr lang="ru-RU" sz="1200" kern="1200" dirty="0" smtClean="0"/>
                        <a:t>6   год</a:t>
                      </a:r>
                      <a:endParaRPr lang="ru-RU" sz="1200" b="1" kern="1200" dirty="0">
                        <a:solidFill>
                          <a:srgbClr val="7030A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735" marB="45735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/>
                        <a:t>2027 год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35" marB="45735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/>
                        <a:t>2028 год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35" marB="45735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4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7" marR="91417" marT="45728" marB="4572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/>
                        <a:t>535 395,0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/>
                        <a:t>537 745,6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/>
                        <a:t>541 056,4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645">
                <a:tc>
                  <a:txBody>
                    <a:bodyPr/>
                    <a:lstStyle/>
                    <a:p>
                      <a:r>
                        <a:rPr lang="ru-RU" sz="1100" dirty="0"/>
                        <a:t>Предоставление субсидий на выполнение муниципальных заданий  музыкальным и художественной школам (3 учреждения)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159 729,5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160 455,8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161 073,8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Предоставление субсидий на выполнение муниципального задания МБУК «Творческо-досуговое объединение»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150 761,4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152 054,6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153 031,8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964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Предоставление субсидий на выполнение муниципального задания МБУК «Централизованная библиотечная система»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59 584,2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59 571,7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59 284,1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9645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</a:rPr>
                        <a:t>Предоставление субсидий на выполнение муниципального задания МАУ «Парк культуры и отдыха» 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67 474,9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68 119,7 </a:t>
                      </a:r>
                      <a:r>
                        <a:rPr lang="ru-RU" sz="1200" kern="1200" dirty="0"/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69 296,9 </a:t>
                      </a:r>
                      <a:r>
                        <a:rPr lang="ru-RU" sz="1200" kern="1200" dirty="0"/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8695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</a:rPr>
                        <a:t>Предоставление субсидий на выполнение муниципального задания МАУ «Дворец культуры им. И.И. Лепсе» 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68 876,1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69 033,8 </a:t>
                      </a:r>
                      <a:r>
                        <a:rPr lang="ru-RU" sz="1200" kern="1200" dirty="0"/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69 197,8 </a:t>
                      </a:r>
                      <a:r>
                        <a:rPr lang="ru-RU" sz="1200" kern="1200" dirty="0"/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9645">
                <a:tc>
                  <a:txBody>
                    <a:bodyPr/>
                    <a:lstStyle/>
                    <a:p>
                      <a:pPr algn="l"/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Поддержка  отрасли культуры </a:t>
                      </a:r>
                      <a:r>
                        <a:rPr lang="ru-RU" sz="1100" kern="1200" baseline="0" dirty="0" smtClean="0"/>
                        <a:t>МБУК «Централизованная библиотечная система»</a:t>
                      </a:r>
                      <a:r>
                        <a:rPr lang="ru-RU" sz="1100" dirty="0" smtClean="0"/>
                        <a:t> за</a:t>
                      </a:r>
                      <a:r>
                        <a:rPr lang="ru-RU" sz="1100" baseline="0" dirty="0" smtClean="0"/>
                        <a:t> счет средств местного, областного и федерального бюджетов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245,4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252,2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257,9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 Спил, вырезка и  кронировку деревьев, находящихся на территории  учреждения  </a:t>
                      </a:r>
                      <a:r>
                        <a:rPr lang="ru-RU" sz="1100" dirty="0" smtClean="0"/>
                        <a:t>МБУК «Творческо-досуговое объединение»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430,0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5122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объектов с массовым пребыванием людей </a:t>
                      </a:r>
                      <a:r>
                        <a:rPr lang="ru-RU" sz="1100" dirty="0" smtClean="0"/>
                        <a:t>МБУК «Централизованная библиотечная система»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667,0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95290751"/>
                  </a:ext>
                </a:extLst>
              </a:tr>
              <a:tr h="409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Проведение мероприятий в области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14 950,9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15 549,0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16 171,0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427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</a:rPr>
                        <a:t>Содержание аппарата управления культуры и группы по хозяйственному обслуживанию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12 675,6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12 708,8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12 743,1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382" y="225089"/>
            <a:ext cx="11829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Какие средства направляются на развитие культуры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4738" y="546083"/>
            <a:ext cx="1173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т</a:t>
            </a:r>
            <a:r>
              <a:rPr lang="ru-RU" sz="1400" dirty="0" smtClean="0"/>
              <a:t>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61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815" y="194441"/>
            <a:ext cx="12036829" cy="38163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достижение Значений качественных Показателей В Отрасли «Культура»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064" y="1399054"/>
            <a:ext cx="11777870" cy="48154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3142463"/>
            <a:ext cx="10516511" cy="57307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17405"/>
              </p:ext>
            </p:extLst>
          </p:nvPr>
        </p:nvGraphicFramePr>
        <p:xfrm>
          <a:off x="116378" y="812458"/>
          <a:ext cx="11945388" cy="51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21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1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70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85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7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/чел.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23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удовлетворенности граждан качеством предоставления услуг (работ) в сфере культуры, туризма и молодежной политики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9243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контингента детей в возрасте от 5 до 18 лет, обучающихся в образовательных организациях дополнительного образования в сфере искусств, на уровне 100%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6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1 648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1 648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1 648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1 648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607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доли объектов культурного наследия, находящихся в муниципальной собственности, состояние которых является удовлетворительным, в общем количестве объектов культурного наследия, находящихся в муниципальной собственности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93,8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93,8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93,8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4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Увеличение числа посещений культурных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мероприятий (совокупная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посещаемость учреждений культуры)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056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" y="266715"/>
            <a:ext cx="11529162" cy="2356656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Муниципальная программа</a:t>
            </a:r>
            <a:b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«Развитие 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физической культуры, спорта и молодежной политики в городском округе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 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город Выкса Нижегородской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области»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29974" y="4002515"/>
            <a:ext cx="5597248" cy="207408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ЦЕЛИ ПРОГРАММЫ</a:t>
            </a:r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defRPr/>
            </a:pPr>
            <a:endParaRPr lang="ru-RU" sz="16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создание </a:t>
            </a: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условий, обеспечивающих возможность гражданам систематически заниматься физической культурой и </a:t>
            </a:r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спортом</a:t>
            </a: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;</a:t>
            </a:r>
            <a:endParaRPr lang="ru-RU" sz="16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повышение </a:t>
            </a: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конкурентоспособности выксунских спортсменов на региональной, всероссийской и международной спортивных </a:t>
            </a:r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аренах</a:t>
            </a:r>
          </a:p>
          <a:p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8052" y="5498572"/>
            <a:ext cx="3681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ЦЕЛЕВАЯ ГРУППА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жители городского округа город Выкса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993" y="3170734"/>
            <a:ext cx="5236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Расходы на выполнение программы в 2026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году </a:t>
            </a:r>
          </a:p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282 128,9 тыс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8895" y="3124568"/>
            <a:ext cx="428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Срок действия программы 2021-2027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гг.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89936" y="3668115"/>
            <a:ext cx="592245" cy="1380774"/>
          </a:xfrm>
          <a:prstGeom prst="roundRect">
            <a:avLst/>
          </a:prstGeom>
          <a:solidFill>
            <a:srgbClr val="753F2D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i="1" dirty="0"/>
              <a:t>282 128,9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12094" y="3493900"/>
            <a:ext cx="591440" cy="1562699"/>
          </a:xfrm>
          <a:prstGeom prst="roundRect">
            <a:avLst/>
          </a:prstGeom>
          <a:solidFill>
            <a:schemeClr val="bg2">
              <a:lumMod val="50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i="1" dirty="0" smtClean="0"/>
              <a:t>288 351,5 </a:t>
            </a:r>
            <a:endParaRPr lang="ru-RU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793124" y="5006466"/>
            <a:ext cx="78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2026</a:t>
            </a:r>
            <a:endParaRPr lang="ru-RU" b="1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492085" y="5048889"/>
            <a:ext cx="196648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8467273" y="5018115"/>
            <a:ext cx="78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2027</a:t>
            </a:r>
            <a:endParaRPr lang="ru-RU" b="1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58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rgbClr val="C3ACA4"/>
            </a:gs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83019" cy="1006559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Муниципальная программа</a:t>
            </a:r>
            <a:b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«Развитие физической культуры, спорта и молодежной политики </a:t>
            </a:r>
            <a:r>
              <a:rPr lang="ru-R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в </a:t>
            </a:r>
            <a: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городском округе </a:t>
            </a:r>
            <a:r>
              <a:rPr lang="ru-R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/>
            </a:r>
            <a:br>
              <a:rPr lang="ru-R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1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город </a:t>
            </a:r>
            <a: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Выкса Нижегородской области»</a:t>
            </a:r>
            <a:br>
              <a:rPr lang="ru-RU" sz="18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44805"/>
              </p:ext>
            </p:extLst>
          </p:nvPr>
        </p:nvGraphicFramePr>
        <p:xfrm>
          <a:off x="282633" y="1162581"/>
          <a:ext cx="11637818" cy="4648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4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9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3607">
                  <a:extLst>
                    <a:ext uri="{9D8B030D-6E8A-4147-A177-3AD203B41FA5}">
                      <a16:colId xmlns="" xmlns:a16="http://schemas.microsoft.com/office/drawing/2014/main" val="4260141928"/>
                    </a:ext>
                  </a:extLst>
                </a:gridCol>
              </a:tblGrid>
              <a:tr h="778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Наименование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2026 год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2027 год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84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Развитие  физической культуры, спорта и молодежной политики в городском округе город Выкса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Всего: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 в том числе подпрограммы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282 128,9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288 351,5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Подпрограмма </a:t>
                      </a: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«Развитие физической культуры и массового спорта»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170 517,8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176 370,3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Подпрограмма  </a:t>
                      </a: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«Дополнительное образование в сфере физической культуры и спорта»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87 652,8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88 168,1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Подпрограмма </a:t>
                      </a: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«Обеспечение реализации муниципальной программы»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19 916,3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19 713,5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Подпрограмма </a:t>
                      </a: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«Развитие молодежной политики»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4 042,0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4 099,6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10653852" y="854802"/>
            <a:ext cx="1315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</a:t>
            </a:r>
            <a:r>
              <a:rPr lang="ru-RU" sz="1400" dirty="0" smtClean="0"/>
              <a:t>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080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49" y="1127124"/>
            <a:ext cx="5080274" cy="56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CustomShape 1"/>
          <p:cNvSpPr/>
          <p:nvPr/>
        </p:nvSpPr>
        <p:spPr>
          <a:xfrm>
            <a:off x="267419" y="1127124"/>
            <a:ext cx="6789548" cy="52736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 fontAlgn="auto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defRPr/>
            </a:pPr>
            <a:r>
              <a:rPr lang="ru-RU" sz="24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одна из наиболее динамично развивающихся территорий Нижегородской области  </a:t>
            </a:r>
            <a:r>
              <a:rPr lang="ru-RU" sz="24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endParaRPr lang="ru-RU" sz="24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Территория </a:t>
            </a:r>
            <a:r>
              <a:rPr lang="ru-RU" sz="24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– 186,5 тыс. га.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Численность населения на </a:t>
            </a:r>
            <a:r>
              <a:rPr lang="ru-RU" sz="24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 января 2025 года – </a:t>
            </a:r>
            <a:r>
              <a:rPr lang="ru-RU" sz="24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72,351 тыс.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Количество населенных пунктов – 47 ед.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Денежные доходы на душу населения </a:t>
            </a:r>
            <a:endParaRPr lang="ru-RU" sz="2400" b="1" dirty="0" smtClean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</a:t>
            </a:r>
            <a:r>
              <a:rPr lang="ru-RU" sz="24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оценка 2025 г.) – </a:t>
            </a:r>
            <a:r>
              <a:rPr lang="ru-RU" sz="24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60 712,7 </a:t>
            </a:r>
            <a:r>
              <a:rPr lang="ru-RU" sz="24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83" name="CustomShape 2"/>
          <p:cNvSpPr/>
          <p:nvPr/>
        </p:nvSpPr>
        <p:spPr>
          <a:xfrm>
            <a:off x="527051" y="2276475"/>
            <a:ext cx="6529916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0" y="0"/>
            <a:ext cx="12191520" cy="105580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flatTx/>
          </a:bodyPr>
          <a:lstStyle/>
          <a:p>
            <a:pPr algn="ctr"/>
            <a:r>
              <a:rPr lang="ru-RU" sz="4800" cap="all" dirty="0">
                <a:solidFill>
                  <a:schemeClr val="accent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Городской округ  город Выкса</a:t>
            </a:r>
          </a:p>
        </p:txBody>
      </p:sp>
    </p:spTree>
    <p:extLst>
      <p:ext uri="{BB962C8B-B14F-4D97-AF65-F5344CB8AC3E}">
        <p14:creationId xmlns:p14="http://schemas.microsoft.com/office/powerpoint/2010/main" val="12778847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rgbClr val="C3ACA4"/>
            </a:gs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3" y="14091"/>
            <a:ext cx="12011891" cy="667396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Как можно охарактеризовать результаты работы в отрасли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7314"/>
              </p:ext>
            </p:extLst>
          </p:nvPr>
        </p:nvGraphicFramePr>
        <p:xfrm>
          <a:off x="191194" y="741872"/>
          <a:ext cx="11829010" cy="5679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1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4901">
                  <a:extLst>
                    <a:ext uri="{9D8B030D-6E8A-4147-A177-3AD203B41FA5}">
                      <a16:colId xmlns="" xmlns:a16="http://schemas.microsoft.com/office/drawing/2014/main" val="1818215360"/>
                    </a:ext>
                  </a:extLst>
                </a:gridCol>
                <a:gridCol w="17648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77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9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7" marR="91447" marT="45688" marB="45688" horzOverflow="overflow"/>
                </a:tc>
                <a:tc>
                  <a:txBody>
                    <a:bodyPr/>
                    <a:lstStyle/>
                    <a:p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8" marB="45688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2026 год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7" marR="91447" marT="45688" marB="4568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2027 год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7" marR="91447" marT="45688" marB="4568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4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граждан, регулярно занимающихся физической культурой и спортом в возрасте от 3 до 79 лет</a:t>
                      </a: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40 500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40 500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53218856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оказываемых муниципальных услуг учреждениями на базе спортсооружений</a:t>
                      </a:r>
                    </a:p>
                  </a:txBody>
                  <a:tcPr marL="288000" marR="91447" marT="45688" marB="45688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Ед.</a:t>
                      </a:r>
                    </a:p>
                  </a:txBody>
                  <a:tcPr marL="91447" marR="91447" marT="45688" marB="45688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99 000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7" marR="91447" marT="45688" marB="45688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99 000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91447" marR="91447" marT="45688" marB="45688" anchor="ctr" horzOverflow="overflow"/>
                </a:tc>
                <a:extLst>
                  <a:ext uri="{0D108BD9-81ED-4DB2-BD59-A6C34878D82A}">
                    <a16:rowId xmlns="" xmlns:a16="http://schemas.microsoft.com/office/drawing/2014/main" val="1120502624"/>
                  </a:ext>
                </a:extLst>
              </a:tr>
              <a:tr h="3066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посещающих спортивные школы</a:t>
                      </a:r>
                    </a:p>
                  </a:txBody>
                  <a:tcPr marL="288000" marR="91447" marT="45688" marB="456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Чел.</a:t>
                      </a:r>
                    </a:p>
                  </a:txBody>
                  <a:tcPr marL="91447" marR="91447" marT="45688" marB="45688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2 200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2 200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83503386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муниципальных услуг(функций) в сфере «Физическая культура и спорт»</a:t>
                      </a:r>
                    </a:p>
                  </a:txBody>
                  <a:tcPr marL="288000" marR="91447" marT="45688" marB="456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Ед.</a:t>
                      </a:r>
                    </a:p>
                  </a:txBody>
                  <a:tcPr marL="91447" marR="91447" marT="45688" marB="456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6179446"/>
                  </a:ext>
                </a:extLst>
              </a:tr>
              <a:tr h="373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спортсменов, получивших спортивные звания </a:t>
                      </a:r>
                    </a:p>
                  </a:txBody>
                  <a:tcPr marL="288000" marR="91447" marT="45688" marB="456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Чел.</a:t>
                      </a:r>
                    </a:p>
                  </a:txBody>
                  <a:tcPr marL="91447" marR="91447" marT="45688" marB="456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9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9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7281800"/>
                  </a:ext>
                </a:extLst>
              </a:tr>
              <a:tr h="433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 призовых мест, занятых спортсменами на соревнованиях областного, российского и международного уровней </a:t>
                      </a: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250</a:t>
                      </a:r>
                      <a:endParaRPr lang="zh-CN" alt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250</a:t>
                      </a:r>
                      <a:endParaRPr lang="zh-CN" alt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1065170"/>
                  </a:ext>
                </a:extLst>
              </a:tr>
              <a:tr h="280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спортивных сооружений</a:t>
                      </a: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лиц с ограниченными возможностями здоровья и инвалидов, систематически занимающихся физической культурой и спортом</a:t>
                      </a: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715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715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729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лиц, занимающихся по программам спортивной подготовки</a:t>
                      </a: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1826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1826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 лиц, занимающихся на этапе спортивного  совершенствования в организациях , осуществляющих спортивную подготовку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5167105"/>
                  </a:ext>
                </a:extLst>
              </a:tr>
              <a:tr h="426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потребителей муниципальных услуг ,предоставляемых учреждениями спорта ,удовлетворенных качеством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Чел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36 100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36 100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68845381"/>
                  </a:ext>
                </a:extLst>
              </a:tr>
              <a:tr h="5034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    Количество молодежи городского округа  Выкса, принимающей участие в реализации мероприятий по  направлениям государственной молодежной политики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24 432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24432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2355819"/>
                  </a:ext>
                </a:extLst>
              </a:tr>
              <a:tr h="577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Количество молодежи городского округа город Выкса, вовлеченной в добровольческую (волонтерскую) деятельность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3 009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3 009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82899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rgbClr val="C3ACA4"/>
            </a:gs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3" y="1"/>
            <a:ext cx="11986953" cy="785034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Какие средства направляются на развитие физической культуры ,спорта и молодежной политики в рамках  муниципальной программы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49926"/>
              </p:ext>
            </p:extLst>
          </p:nvPr>
        </p:nvGraphicFramePr>
        <p:xfrm>
          <a:off x="207817" y="997863"/>
          <a:ext cx="11853949" cy="5178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5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51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35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32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marL="91447" marR="91447" marT="45688" marB="4568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88" marB="45688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88" marB="4568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47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Развитие  физической культуры, спорта и молодежной политики в городском округе город Выкса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Всего: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в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том числе</a:t>
                      </a:r>
                      <a:endParaRPr lang="ru-RU" sz="1200" dirty="0" smtClean="0"/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282 128,9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288 351,5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5041603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Субсидии бюджетным учреждениям МБУ «Металлург»,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МБУ «Олимп»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76 568,3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78 649,6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Субсидии МАУ  ФОК «Баташев Арена»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88 761,7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92 325,4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Субсидии МБУ «Молодежный центр»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3 792,0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3 839,6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Субсидии учреждениям дополнительного образования детей (спортивные школы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«Выксунец» и «Спартак») </a:t>
                      </a: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87 652,8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88 168,1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6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Проведение спортивных мероприятий  </a:t>
                      </a:r>
                    </a:p>
                    <a:p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5 187,8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5 395,3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52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Проведение мероприятий для молодежи</a:t>
                      </a: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250,0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260,0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18347531"/>
                  </a:ext>
                </a:extLst>
              </a:tr>
              <a:tr h="557022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Содержание аппарата  </a:t>
                      </a:r>
                    </a:p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управления департамента спорта и молодежной политики </a:t>
                      </a:r>
                    </a:p>
                    <a:p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288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19 916,3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19 713,5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859175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flipH="1">
            <a:off x="10883187" y="631146"/>
            <a:ext cx="1178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25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79" y="369918"/>
            <a:ext cx="11158485" cy="2414845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Муниципальная программа</a:t>
            </a:r>
            <a:b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«Развитие 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агропромышленного комплекса  городского округа город Выкса Нижегородской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области»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1845" y="4077330"/>
            <a:ext cx="4278344" cy="207408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ЦЕЛИ ПРОГРАММЫ</a:t>
            </a:r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defRPr/>
            </a:pPr>
            <a:endParaRPr lang="ru-RU" sz="16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defRPr/>
            </a:pPr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Развитие </a:t>
            </a: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производственно-финансовой деятельности организаций агропромышленного комплекса городского округа город Выкса Нижегородской области</a:t>
            </a:r>
          </a:p>
          <a:p>
            <a:pPr>
              <a:defRPr/>
            </a:pPr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0239" y="4103409"/>
            <a:ext cx="52281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ЦЕЛЕВАЯ ГРУППА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</a:t>
            </a:r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ельскохозяйственные </a:t>
            </a: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товаропроизводители городского округа город Выкса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814" y="3124568"/>
            <a:ext cx="5236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Расходы на выполнение программы в 2026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году </a:t>
            </a:r>
          </a:p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14 346,0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тыс.</a:t>
            </a: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240" y="3143748"/>
            <a:ext cx="4851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Срок действия программы 2022-2026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гг. </a:t>
            </a:r>
          </a:p>
        </p:txBody>
      </p:sp>
    </p:spTree>
    <p:extLst>
      <p:ext uri="{BB962C8B-B14F-4D97-AF65-F5344CB8AC3E}">
        <p14:creationId xmlns:p14="http://schemas.microsoft.com/office/powerpoint/2010/main" val="11339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rgbClr val="C3ACA4"/>
            </a:gs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538"/>
              </p:ext>
            </p:extLst>
          </p:nvPr>
        </p:nvGraphicFramePr>
        <p:xfrm>
          <a:off x="174567" y="1162581"/>
          <a:ext cx="11878888" cy="4539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6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2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4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effectLst/>
                        </a:rPr>
                        <a:t>Наименование</a:t>
                      </a:r>
                      <a:endParaRPr lang="ru-RU" sz="16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effectLst/>
                        </a:rPr>
                        <a:t>2026 год</a:t>
                      </a:r>
                      <a:endParaRPr lang="ru-RU" sz="16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5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Развитие агропромышленного комплекса городского город Выкса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Всего: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 в том числе подпрограммы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14 346,0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81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Подпрограмма «Развитие сельского хозяйства, пищевой и перерабатывающей промышленности городского округа город Выкса Нижегородской области»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475,5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1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Подпрограмма  «Комплексное развитие сельских территорий</a:t>
                      </a:r>
                      <a:b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</a:b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городского округа город Выкса Нижегородской области»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7 385,5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1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Подпрограмма «Борьба с борщевиком Сосновского на территории городского округа город Выкса Нижегородской области»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253,6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81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Подпрограмма «Обеспечение реализации муниципальной программы»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6 231,4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710001" y="800364"/>
            <a:ext cx="1318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тыс</a:t>
            </a:r>
            <a:r>
              <a:rPr lang="ru-RU" sz="1600" dirty="0" smtClean="0"/>
              <a:t>. рублей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567" y="351505"/>
            <a:ext cx="1178744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4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Расходы на реализацию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1250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79" y="369918"/>
            <a:ext cx="11158485" cy="2414845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Муниципальная программа</a:t>
            </a:r>
            <a:b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«Канализирование городского 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округа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/>
            </a:r>
            <a:b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город 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Выкса Нижегородской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области»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1844" y="4069017"/>
            <a:ext cx="4677355" cy="196602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ЦЕЛИ ПРОГРАММЫ</a:t>
            </a:r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defRPr/>
            </a:pPr>
            <a:endParaRPr lang="ru-RU" sz="16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обеспечение комфортного проживания жителей городского округа город Выкса;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развитие системы канализирования на территории городского округа город Выкса</a:t>
            </a:r>
          </a:p>
          <a:p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4764" y="5508260"/>
            <a:ext cx="43054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ЦЕЛЕВАЯ ГРУППА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Ж</a:t>
            </a:r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ители </a:t>
            </a: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городского округа город Выкса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814" y="3124568"/>
            <a:ext cx="5236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Расходы на выполнение программы в 2026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году </a:t>
            </a:r>
          </a:p>
          <a:p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72 831,6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тыс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240" y="3143748"/>
            <a:ext cx="4851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Срок действия программы 2021-2027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гг.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84946" y="3843598"/>
            <a:ext cx="799397" cy="1085560"/>
          </a:xfrm>
          <a:prstGeom prst="roundRect">
            <a:avLst/>
          </a:prstGeom>
          <a:solidFill>
            <a:schemeClr val="accent5">
              <a:lumMod val="50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744163" y="4969129"/>
            <a:ext cx="680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2026</a:t>
            </a:r>
            <a:endParaRPr lang="ru-RU" sz="1600" b="1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684946" y="4965183"/>
            <a:ext cx="1733909" cy="429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7484343" y="4791745"/>
            <a:ext cx="865501" cy="137413"/>
          </a:xfrm>
          <a:prstGeom prst="roundRect">
            <a:avLst/>
          </a:prstGeom>
          <a:solidFill>
            <a:schemeClr val="tx1">
              <a:lumMod val="50000"/>
              <a:lumOff val="50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endParaRPr lang="ru-RU" sz="1400" i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7596986" y="4965183"/>
            <a:ext cx="680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2027</a:t>
            </a:r>
            <a:endParaRPr lang="ru-RU" sz="1600" b="1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425124" y="4425753"/>
            <a:ext cx="962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3 852,2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500660" y="3505044"/>
            <a:ext cx="1096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72 831,6</a:t>
            </a:r>
            <a:endParaRPr lang="ru-RU" sz="1600" b="1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rgbClr val="C3ACA4"/>
            </a:gs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378" y="110627"/>
            <a:ext cx="11962015" cy="465445"/>
          </a:xfrm>
          <a:noFill/>
        </p:spPr>
        <p:txBody>
          <a:bodyPr anchor="ctr"/>
          <a:lstStyle/>
          <a:p>
            <a:pPr algn="ctr"/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Расходы на реализацию муниципальной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44495"/>
              </p:ext>
            </p:extLst>
          </p:nvPr>
        </p:nvGraphicFramePr>
        <p:xfrm>
          <a:off x="249383" y="1177047"/>
          <a:ext cx="11708768" cy="39685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5004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04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78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504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Муниципальная программа «Канализирование городского  округа город Выкса Нижегородской области»</a:t>
                      </a:r>
                      <a:endParaRPr lang="ru-RU" sz="1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2027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16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effectLst/>
                        </a:rPr>
                        <a:t>Основные мероприятия:</a:t>
                      </a:r>
                      <a:endParaRPr lang="ru-RU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72 831,6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3 852,2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35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Проектирование канализационных сетей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080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</a:rPr>
                        <a:t>Строительство канализационных сетей</a:t>
                      </a:r>
                      <a:endParaRPr lang="ru-RU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3 852,2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0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</a:rPr>
                        <a:t>Реализация мероприятий по модернизации коммунальной инфраструктуры</a:t>
                      </a:r>
                      <a:endParaRPr lang="ru-RU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72 531,6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532225" y="857499"/>
            <a:ext cx="13926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sz="1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тыс. рублей</a:t>
            </a:r>
            <a:endParaRPr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79" y="369918"/>
            <a:ext cx="11158485" cy="2157151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Муниципальная программа</a:t>
            </a:r>
            <a:b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«Формирование современной городской среды городского округа город Выкса Нижегородской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области»</a:t>
            </a:r>
            <a:endParaRPr lang="ru-RU" sz="3600" dirty="0">
              <a:latin typeface="Yu Gothic UI Light" panose="020B0300000000000000" pitchFamily="34" charset="-128"/>
              <a:ea typeface="Yu Gothic UI Light" panose="020B0300000000000000" pitchFamily="34" charset="-128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83814" y="4084338"/>
            <a:ext cx="3812831" cy="248141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ЦЕЛИ ПРОГРАММЫ</a:t>
            </a:r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defRPr/>
            </a:pPr>
            <a:endParaRPr lang="ru-RU" sz="16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</a:t>
            </a:r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овышение </a:t>
            </a: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уровня благоустройства дворовых территорий городского </a:t>
            </a:r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округа</a:t>
            </a:r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178" y="5325044"/>
            <a:ext cx="43054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ЦЕЛЕВАЯ ГРУППА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Ж</a:t>
            </a:r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ители </a:t>
            </a: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городского округа город Выкса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814" y="3124568"/>
            <a:ext cx="5236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Расходы на выполнение программы в 2026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году </a:t>
            </a:r>
          </a:p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52 016,8 тыс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81206" y="3124567"/>
            <a:ext cx="2803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Срок действия программы 2018-2030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гг.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84198" y="4002868"/>
            <a:ext cx="592245" cy="1738429"/>
          </a:xfrm>
          <a:prstGeom prst="roundRect">
            <a:avLst/>
          </a:prstGeom>
          <a:solidFill>
            <a:srgbClr val="753F2D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i="1" dirty="0" smtClean="0"/>
              <a:t>52 016,8</a:t>
            </a:r>
            <a:endParaRPr lang="ru-RU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76443" y="4358108"/>
            <a:ext cx="591440" cy="1391965"/>
          </a:xfrm>
          <a:prstGeom prst="roundRect">
            <a:avLst/>
          </a:prstGeom>
          <a:solidFill>
            <a:schemeClr val="bg2">
              <a:lumMod val="50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i="1"/>
              <a:t>37 457,6 </a:t>
            </a:r>
            <a:endParaRPr lang="ru-RU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9093359" y="5656143"/>
            <a:ext cx="78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2026</a:t>
            </a:r>
            <a:endParaRPr lang="ru-RU" b="1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093359" y="5741297"/>
            <a:ext cx="196648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9707951" y="5651244"/>
            <a:ext cx="68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2027</a:t>
            </a:r>
            <a:endParaRPr lang="ru-RU" b="1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367593" y="4263548"/>
            <a:ext cx="591440" cy="146311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i="1" dirty="0"/>
              <a:t>37 964,5 </a:t>
            </a:r>
            <a:r>
              <a:rPr lang="ru-RU" i="1" dirty="0" smtClean="0"/>
              <a:t> </a:t>
            </a:r>
            <a:endParaRPr lang="ru-RU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13510" y="56512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2028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="" xmlns:a16="http://schemas.microsoft.com/office/drawing/2014/main" id="{7F8B4CE7-99C9-BD2D-17D0-2B34D13B36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51505" y="3624873"/>
            <a:ext cx="4269040" cy="2937556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ОСНОВНЫЕ ЗАДАЧИ ПРОГРАММЫ</a:t>
            </a:r>
          </a:p>
          <a:p>
            <a:pPr marL="0" indent="0">
              <a:lnSpc>
                <a:spcPct val="100000"/>
              </a:lnSpc>
              <a:buNone/>
            </a:pPr>
            <a:endParaRPr lang="ru-RU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благоустройство дворовых территорий городского округа город Выкса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благоустройство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общественных территорий городского округа город Выкса (парков, скверов, набережных и т.д.)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повышение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уровня вовлеченности заинтересованных лиц в реализацию мероприятий по благоустройству территорий городского округа</a:t>
            </a:r>
          </a:p>
          <a:p>
            <a:pPr rtl="0"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7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rgbClr val="C3ACA4"/>
            </a:gs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13361"/>
              </p:ext>
            </p:extLst>
          </p:nvPr>
        </p:nvGraphicFramePr>
        <p:xfrm>
          <a:off x="83128" y="939964"/>
          <a:ext cx="12036827" cy="5768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3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6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5791">
                  <a:extLst>
                    <a:ext uri="{9D8B030D-6E8A-4147-A177-3AD203B41FA5}">
                      <a16:colId xmlns="" xmlns:a16="http://schemas.microsoft.com/office/drawing/2014/main" val="1772118051"/>
                    </a:ext>
                  </a:extLst>
                </a:gridCol>
                <a:gridCol w="804681">
                  <a:extLst>
                    <a:ext uri="{9D8B030D-6E8A-4147-A177-3AD203B41FA5}">
                      <a16:colId xmlns="" xmlns:a16="http://schemas.microsoft.com/office/drawing/2014/main" val="2391658786"/>
                    </a:ext>
                  </a:extLst>
                </a:gridCol>
                <a:gridCol w="795838">
                  <a:extLst>
                    <a:ext uri="{9D8B030D-6E8A-4147-A177-3AD203B41FA5}">
                      <a16:colId xmlns="" xmlns:a16="http://schemas.microsoft.com/office/drawing/2014/main" val="473009687"/>
                    </a:ext>
                  </a:extLst>
                </a:gridCol>
                <a:gridCol w="776227">
                  <a:extLst>
                    <a:ext uri="{9D8B030D-6E8A-4147-A177-3AD203B41FA5}">
                      <a16:colId xmlns="" xmlns:a16="http://schemas.microsoft.com/office/drawing/2014/main" val="1082010988"/>
                    </a:ext>
                  </a:extLst>
                </a:gridCol>
                <a:gridCol w="930405">
                  <a:extLst>
                    <a:ext uri="{9D8B030D-6E8A-4147-A177-3AD203B41FA5}">
                      <a16:colId xmlns="" xmlns:a16="http://schemas.microsoft.com/office/drawing/2014/main" val="107201762"/>
                    </a:ext>
                  </a:extLst>
                </a:gridCol>
                <a:gridCol w="769309">
                  <a:extLst>
                    <a:ext uri="{9D8B030D-6E8A-4147-A177-3AD203B41FA5}">
                      <a16:colId xmlns="" xmlns:a16="http://schemas.microsoft.com/office/drawing/2014/main" val="1295772920"/>
                    </a:ext>
                  </a:extLst>
                </a:gridCol>
                <a:gridCol w="672042">
                  <a:extLst>
                    <a:ext uri="{9D8B030D-6E8A-4147-A177-3AD203B41FA5}">
                      <a16:colId xmlns="" xmlns:a16="http://schemas.microsoft.com/office/drawing/2014/main" val="218265385"/>
                    </a:ext>
                  </a:extLst>
                </a:gridCol>
                <a:gridCol w="840051">
                  <a:extLst>
                    <a:ext uri="{9D8B030D-6E8A-4147-A177-3AD203B41FA5}">
                      <a16:colId xmlns="" xmlns:a16="http://schemas.microsoft.com/office/drawing/2014/main" val="612951116"/>
                    </a:ext>
                  </a:extLst>
                </a:gridCol>
                <a:gridCol w="946660">
                  <a:extLst>
                    <a:ext uri="{9D8B030D-6E8A-4147-A177-3AD203B41FA5}">
                      <a16:colId xmlns="" xmlns:a16="http://schemas.microsoft.com/office/drawing/2014/main" val="2791395884"/>
                    </a:ext>
                  </a:extLst>
                </a:gridCol>
                <a:gridCol w="851662">
                  <a:extLst>
                    <a:ext uri="{9D8B030D-6E8A-4147-A177-3AD203B41FA5}">
                      <a16:colId xmlns="" xmlns:a16="http://schemas.microsoft.com/office/drawing/2014/main" val="1757538699"/>
                    </a:ext>
                  </a:extLst>
                </a:gridCol>
                <a:gridCol w="803401">
                  <a:extLst>
                    <a:ext uri="{9D8B030D-6E8A-4147-A177-3AD203B41FA5}">
                      <a16:colId xmlns="" xmlns:a16="http://schemas.microsoft.com/office/drawing/2014/main" val="198325404"/>
                    </a:ext>
                  </a:extLst>
                </a:gridCol>
              </a:tblGrid>
              <a:tr h="12266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effectLst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год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Федеральный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бюджет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Областной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бюджет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Местный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Бюджет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Федеральный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бюджет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Областной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бюджет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Местный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бюджет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effectLst/>
                        </a:rPr>
                        <a:t>2028 год</a:t>
                      </a: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Федеральный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Областной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бюджет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Местный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бюджет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9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Формирование современной городской среды городского округа город Выкса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</a:t>
                      </a: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Всего: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  в том числе основные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мероприятия</a:t>
                      </a: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52 016,8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14 019,6</a:t>
                      </a:r>
                      <a:endParaRPr lang="ru-RU" sz="12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23 699,0</a:t>
                      </a:r>
                      <a:endParaRPr lang="ru-RU" sz="12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14 298,2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37 457,6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16 273,8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7 782,4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13 401,4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37 964,5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16 193,5</a:t>
                      </a:r>
                      <a:endParaRPr lang="ru-RU" sz="12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7 965,6</a:t>
                      </a:r>
                      <a:endParaRPr lang="ru-RU" sz="12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13 805,4</a:t>
                      </a:r>
                      <a:endParaRPr lang="ru-RU" sz="12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40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Благоустройство дворовых территорий городского округа город Выкса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6 005,1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4 804,1 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1 201,0 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8 196,9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6 557,5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1 639,4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8 196,9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6 557,5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1 639,4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49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Содержание объектов благоустройства и общественных территорий городского округа город Выкса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9 440,0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9 440,0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9 817,7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9 817,7 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10 210,3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10 210,3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30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Региональный проект «Формирование комфортной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городской среды»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36 571,7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14 019,6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18 894,9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3 657,2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19 443,0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16 273,8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1 224,9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1 944,3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19 557,3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16 193,5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1 408,1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1 955,7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018345" y="632186"/>
            <a:ext cx="1173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318254"/>
            <a:ext cx="1193707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4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Расходы на реализацию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5270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79" y="369918"/>
            <a:ext cx="11158485" cy="2539537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Муниципальная программа</a:t>
            </a:r>
            <a:b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«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Социальная поддержка граждан 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городского 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округа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город 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Выкса Нижегородской 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области»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69356" y="3576022"/>
            <a:ext cx="7286666" cy="2954097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ЦЕЛИ ПРОГРАММЫ</a:t>
            </a:r>
          </a:p>
          <a:p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создание </a:t>
            </a:r>
            <a:r>
              <a:rPr lang="ru-RU" sz="1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условий для повышения социального статуса и качества жизни пожилых людей, ветеранов боевых действий, их социальная поддержка;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формирование и реализация семейно-ориентированной муниципальной политики;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обеспечение инвалидам и детям - инвалидам равных с другими гражданами возможностей в реализации гражданских, экономических, политических, социокультурных и других прав и свобод;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создание на территории городского округа город Выкса Нижегородской области благоприятных условий, способствующих развитию потенциала некоммерческих организаций в достижении приоритетных задач в социальной сфере;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обеспечение мер социальной поддержки граждан, направленных на улучшение качества жизни,  исходя из принципов адресности, справедливости и </a:t>
            </a:r>
            <a:r>
              <a:rPr lang="ru-RU" sz="1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нуждаемости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47462" y="3601232"/>
            <a:ext cx="37324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ЦЕЛЕВАЯ ГРУППА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инвалиды , дети-инвалиды и их родители, другие маломобильные группы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ветераны боевых действий, ветераны военной службы, ветераны труда;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семьи с несовершеннолетними детьми, дети-сироты;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граждане пожилого </a:t>
            </a:r>
            <a:r>
              <a:rPr lang="ru-RU" sz="1600" b="1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возраста</a:t>
            </a:r>
            <a:endParaRPr lang="ru-RU" sz="1600" b="1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814" y="3124568"/>
            <a:ext cx="689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Расходы на выполнение программы в 2026 </a:t>
            </a:r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году 2 825,9 тыс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99609" y="3124567"/>
            <a:ext cx="4402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Срок действия программы 2024-2026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гг. </a:t>
            </a:r>
          </a:p>
        </p:txBody>
      </p:sp>
    </p:spTree>
    <p:extLst>
      <p:ext uri="{BB962C8B-B14F-4D97-AF65-F5344CB8AC3E}">
        <p14:creationId xmlns:p14="http://schemas.microsoft.com/office/powerpoint/2010/main" val="2091605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28028"/>
              </p:ext>
            </p:extLst>
          </p:nvPr>
        </p:nvGraphicFramePr>
        <p:xfrm>
          <a:off x="126153" y="349133"/>
          <a:ext cx="11935614" cy="58771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9356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74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cap="all" dirty="0" smtClean="0">
                          <a:solidFill>
                            <a:schemeClr val="tx2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Основными мероприятиями муниципальной программы «Социальная поддержка граждан городского округа город Выкса Нижегородской области» являются:</a:t>
                      </a:r>
                      <a:endParaRPr lang="ru-RU" sz="2000" b="1" kern="1200" cap="all" dirty="0">
                        <a:solidFill>
                          <a:schemeClr val="tx2"/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8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 - поддержка социального статуса, уровня жизни граждан старшего поколения, инвалидов и ветеранов боевых действий, семей погибших воинов, инвалидов и ветеранов боевых действий и всех социальных групп населения старшего поколения городского округа город Выкса Нижегородской области;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- развитие и реализация социокультурных потребностей старшего поколения всех социальных групп;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- проведение мероприятий, направленных на укрепление института семьи в городском округе город Выкса Нижегородской области;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- проведение мероприятий, направленных на повышение уровня и качества жизни людей с ограниченными возможностями;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9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- мероприятия, направленные на поддержку социально ориентированных некоммерческих организаций, не являющихся бюджетными учреждениями, зарегистрированных в установленном законом порядке, осуществляющих свою деятельность в выполнении общественно и социально значимых мероприятий (проектов) на территории городского округа город Выкса Нижегородской области;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- оказание дополнительной адресной помощи гражданам, находящимся в трудной жизненной ситуации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2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33115" y="1488133"/>
            <a:ext cx="34688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accent5">
                    <a:lumMod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Объем промышленного производства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accent5">
                    <a:lumMod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в 2026 году  (прогноз) </a:t>
            </a:r>
            <a:endParaRPr lang="ru-RU" sz="2800" b="1" cap="all" dirty="0" smtClean="0">
              <a:solidFill>
                <a:schemeClr val="accent5">
                  <a:lumMod val="2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solidFill>
                  <a:schemeClr val="accent5">
                    <a:lumMod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223,4 </a:t>
            </a:r>
            <a:r>
              <a:rPr lang="ru-RU" sz="2800" b="1" cap="all" dirty="0">
                <a:solidFill>
                  <a:schemeClr val="accent5">
                    <a:lumMod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млрд. руб</a:t>
            </a:r>
            <a:r>
              <a:rPr lang="ru-RU" b="1" spc="-1" dirty="0" smtClean="0">
                <a:solidFill>
                  <a:schemeClr val="accent5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5997" y="110668"/>
            <a:ext cx="9532365" cy="1377465"/>
          </a:xfrm>
        </p:spPr>
        <p:txBody>
          <a:bodyPr/>
          <a:lstStyle/>
          <a:p>
            <a:pPr algn="ctr" fontAlgn="auto">
              <a:spcBef>
                <a:spcPts val="0"/>
              </a:spcBef>
              <a:defRPr/>
            </a:pPr>
            <a:r>
              <a:rPr lang="ru-RU" sz="32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Объем отгруженной продукции в 2026 году </a:t>
            </a:r>
            <a:r>
              <a:rPr lang="ru-RU" sz="3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3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3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</a:t>
            </a:r>
            <a:r>
              <a:rPr lang="ru-RU" sz="32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прогноз) 251,1 млрд. рублей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07330"/>
              </p:ext>
            </p:extLst>
          </p:nvPr>
        </p:nvGraphicFramePr>
        <p:xfrm>
          <a:off x="94891" y="948906"/>
          <a:ext cx="8005314" cy="580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467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45980"/>
              </p:ext>
            </p:extLst>
          </p:nvPr>
        </p:nvGraphicFramePr>
        <p:xfrm>
          <a:off x="149628" y="1150929"/>
          <a:ext cx="11920451" cy="486614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978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1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100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Муниципальная программа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/>
                        <a:t>«Социальная поддержка граждан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городского округа город Выкса Нижегородской области»</a:t>
                      </a:r>
                      <a:r>
                        <a:rPr lang="ru-RU" sz="1400" kern="1200" dirty="0" smtClean="0">
                          <a:effectLst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5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2 825,9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78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«Старшее поколение»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685,0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2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«Улучшение положения семьи, женщин и детей в городском округе город Выкса Нижегородской области»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255,0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32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«Социальная поддержка инвалидов в городском округе город Выкса Нижегородской области»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140,0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48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«Поддержка социально ориентированных некоммерческих организаций в городском округе город Выкса Нижегородской области»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1 240,0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7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«Адресная социальная поддержка граждан»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505,9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86893" y="830752"/>
            <a:ext cx="1202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тыс. рублей</a:t>
            </a: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" y="209227"/>
            <a:ext cx="1197864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Расходы на реализацию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5430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88" y="135552"/>
            <a:ext cx="12192001" cy="69011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58993"/>
              </p:ext>
            </p:extLst>
          </p:nvPr>
        </p:nvGraphicFramePr>
        <p:xfrm>
          <a:off x="152661" y="963562"/>
          <a:ext cx="11869204" cy="5682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6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2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4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Наименование</a:t>
                      </a:r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Сумма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41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Непрограммные расходы за счет средств местного бюджета,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том числе: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753 599,7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822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содержание аппарата управления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296 448,7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обеспечение деятельности муниципальных учреждений </a:t>
                      </a:r>
                    </a:p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(МКУ «ЦУиО», МБУ «АПУ»)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44 100,9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0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резервный фонд администрации городского округа 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5 000,0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5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дорожное хозяйство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163 651,1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реализация проекта инициативного бюджетирования «Вам решать!» в целях  софинансирования с областным бюджетом 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25 000,0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мероприятия при осуществлении деятельности по обращению с животными без владельцев 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509,7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10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проведение выборов в представительный орган местного самоуправления городского округа город Выкса Нижегородской области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7 540,1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66235291"/>
                  </a:ext>
                </a:extLst>
              </a:tr>
              <a:tr h="260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уличное освещение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46 833,6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1450744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озеленение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6 910,9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54966534"/>
                  </a:ext>
                </a:extLst>
              </a:tr>
              <a:tr h="3212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организация и содержание мест захоронения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6 500,4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40386564"/>
                  </a:ext>
                </a:extLst>
              </a:tr>
              <a:tr h="321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прочие мероприятия по благоустройству 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101 003,6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943857912"/>
                  </a:ext>
                </a:extLst>
              </a:tr>
              <a:tr h="321215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мероприятия в области жилищного хозяйства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12 487,1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8663914"/>
                  </a:ext>
                </a:extLst>
              </a:tr>
              <a:tr h="3212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мероприятия в области коммунального хозяйства 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9 325,1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98703888"/>
                  </a:ext>
                </a:extLst>
              </a:tr>
              <a:tr h="3212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мероприятия в области социальной политики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18 699,0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5007537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10699223" y="702813"/>
            <a:ext cx="1322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т</a:t>
            </a:r>
            <a:r>
              <a:rPr lang="ru-RU" sz="1400" dirty="0" smtClean="0"/>
              <a:t>ыс. рублей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88" y="135552"/>
            <a:ext cx="11786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Какие непрограммные расходы запланированы на 202</a:t>
            </a:r>
            <a:r>
              <a:rPr lang="en-US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6</a:t>
            </a:r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год </a:t>
            </a:r>
          </a:p>
        </p:txBody>
      </p:sp>
    </p:spTree>
    <p:extLst>
      <p:ext uri="{BB962C8B-B14F-4D97-AF65-F5344CB8AC3E}">
        <p14:creationId xmlns:p14="http://schemas.microsoft.com/office/powerpoint/2010/main" val="800108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569"/>
            <a:ext cx="12192001" cy="69011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40788"/>
              </p:ext>
            </p:extLst>
          </p:nvPr>
        </p:nvGraphicFramePr>
        <p:xfrm>
          <a:off x="124691" y="800185"/>
          <a:ext cx="11953702" cy="5841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06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67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93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Наименование</a:t>
                      </a:r>
                      <a:r>
                        <a:rPr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+mn-cs"/>
                        </a:rPr>
                        <a:t>Сумма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обслуживание муниципального долга 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336,4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4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прочие непрограммные  расходы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9 253,1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923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Непрограммные расходы за счет средств федерального бюджета</a:t>
                      </a:r>
                      <a:endParaRPr lang="ru-RU" sz="14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том числе: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10 163,1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7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составление списков кандидатов в присяжные заседатели федеральных судов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204,3 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49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9 958,8 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58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Непрограммные расходы за счет средств областного бюджета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том числе: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52 230,4 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2352">
                <a:tc>
                  <a:txBody>
                    <a:bodyPr/>
                    <a:lstStyle/>
                    <a:p>
                      <a:pPr algn="ctr" defTabSz="180000" font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осуществление полномочий по созданию и организации деятельности муниципальных комиссий по                          делам несовершеннолетних и защите их прав 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1 612,7 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8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осуществление полномочий по организации и осуществлению деятельности по опеке и попечительству в отношении совершеннолетних граждан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1 608,4 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35452244"/>
                  </a:ext>
                </a:extLst>
              </a:tr>
              <a:tr h="535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44 076,3 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14742118"/>
                  </a:ext>
                </a:extLst>
              </a:tr>
              <a:tr h="44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осуществление полномочий по организации мероприятий при осуществлении деятельности по обращению с животными без владельцев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2 339,5 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66235291"/>
                  </a:ext>
                </a:extLst>
              </a:tr>
              <a:tr h="381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проведение ремонта жилых помещений, собственниками которых являются дети-сироты и дети, оставшиеся без попечения родителей, а также лица из числа детей-сирот и детей, оставшихся без попечения родителей</a:t>
                      </a:r>
                      <a:endParaRPr lang="ru-RU" sz="1200" b="0" i="0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2 577,4 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7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осуществление полномочий по определению перечня должностных лиц органов местного самоуправления, уполномоченных составлять протоколы об административных правонарушениях, и по созданию административных комиссий 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16,1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06662992"/>
                  </a:ext>
                </a:extLst>
              </a:tr>
              <a:tr h="267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815 993,2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3504206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10755751" y="513216"/>
            <a:ext cx="1322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т</a:t>
            </a:r>
            <a:r>
              <a:rPr lang="ru-RU" sz="1400" dirty="0" smtClean="0"/>
              <a:t>ыс. рублей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550" y="191698"/>
            <a:ext cx="11842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Какие непрограммные расходы запланированы на 202</a:t>
            </a:r>
            <a:r>
              <a:rPr lang="en-US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6</a:t>
            </a:r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год </a:t>
            </a:r>
          </a:p>
        </p:txBody>
      </p:sp>
    </p:spTree>
    <p:extLst>
      <p:ext uri="{BB962C8B-B14F-4D97-AF65-F5344CB8AC3E}">
        <p14:creationId xmlns:p14="http://schemas.microsoft.com/office/powerpoint/2010/main" val="7221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12649"/>
              </p:ext>
            </p:extLst>
          </p:nvPr>
        </p:nvGraphicFramePr>
        <p:xfrm>
          <a:off x="244929" y="906234"/>
          <a:ext cx="11699420" cy="5698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7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3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6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65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32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96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96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65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32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1964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1964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653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7327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219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национального проекта/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регионального проекта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2026 год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2027 год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2028 год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3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средства </a:t>
                      </a:r>
                      <a:r>
                        <a:rPr lang="ru-RU" sz="1000" u="none" strike="noStrike" dirty="0" smtClean="0">
                          <a:effectLst/>
                        </a:rPr>
                        <a:t>федераль-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ного </a:t>
                      </a:r>
                      <a:r>
                        <a:rPr lang="ru-RU" sz="1000" u="none" strike="noStrike" dirty="0">
                          <a:effectLst/>
                        </a:rPr>
                        <a:t>бюджета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средства </a:t>
                      </a:r>
                      <a:r>
                        <a:rPr lang="ru-RU" sz="1000" u="none" strike="noStrike" dirty="0" smtClean="0">
                          <a:effectLst/>
                        </a:rPr>
                        <a:t>област-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ного </a:t>
                      </a:r>
                      <a:r>
                        <a:rPr lang="ru-RU" sz="1000" u="none" strike="noStrike" dirty="0">
                          <a:effectLst/>
                        </a:rPr>
                        <a:t>бюджета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средства местного бюджета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средства </a:t>
                      </a:r>
                      <a:r>
                        <a:rPr lang="ru-RU" sz="1000" u="none" strike="noStrike" dirty="0" smtClean="0">
                          <a:effectLst/>
                        </a:rPr>
                        <a:t>федераль-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ного </a:t>
                      </a:r>
                      <a:r>
                        <a:rPr lang="ru-RU" sz="1000" u="none" strike="noStrike" dirty="0">
                          <a:effectLst/>
                        </a:rPr>
                        <a:t>бюджета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средства </a:t>
                      </a:r>
                      <a:r>
                        <a:rPr lang="ru-RU" sz="1000" u="none" strike="noStrike" dirty="0" smtClean="0">
                          <a:effectLst/>
                        </a:rPr>
                        <a:t>област-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ного </a:t>
                      </a:r>
                      <a:r>
                        <a:rPr lang="ru-RU" sz="1000" u="none" strike="noStrike" dirty="0">
                          <a:effectLst/>
                        </a:rPr>
                        <a:t>бюджета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средства местного бюджета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средства </a:t>
                      </a:r>
                      <a:r>
                        <a:rPr lang="ru-RU" sz="1000" u="none" strike="noStrike" dirty="0" smtClean="0">
                          <a:effectLst/>
                        </a:rPr>
                        <a:t>федераль-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ного </a:t>
                      </a:r>
                      <a:r>
                        <a:rPr lang="ru-RU" sz="1000" u="none" strike="noStrike" dirty="0">
                          <a:effectLst/>
                        </a:rPr>
                        <a:t>бюджета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средства </a:t>
                      </a:r>
                      <a:r>
                        <a:rPr lang="ru-RU" sz="1000" u="none" strike="noStrike" dirty="0" smtClean="0">
                          <a:effectLst/>
                        </a:rPr>
                        <a:t>област-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ного </a:t>
                      </a:r>
                      <a:r>
                        <a:rPr lang="ru-RU" sz="1000" u="none" strike="noStrike" dirty="0">
                          <a:effectLst/>
                        </a:rPr>
                        <a:t>бюджета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</a:rPr>
                        <a:t>средства местного бюджета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Национальный проект </a:t>
                      </a:r>
                      <a:endParaRPr lang="ru-RU" sz="11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</a:rPr>
                        <a:t>"</a:t>
                      </a:r>
                      <a:r>
                        <a:rPr lang="ru-RU" sz="1100" b="1" u="none" strike="noStrike" dirty="0">
                          <a:effectLst/>
                        </a:rPr>
                        <a:t>МОЛОДЕЖЬ И ДЕТИ"   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153 673,6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127 478,5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22 884,8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3 310,3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87 447,9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87 024,6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423,3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87 522,8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87 033,1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489,7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>
                          <a:effectLst/>
                        </a:rPr>
                        <a:t>Региональный проект "Все лучшее детям"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66 206,7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40 366,2</a:t>
                      </a:r>
                      <a:endParaRPr lang="ru-RU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22 530,2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3 310,3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 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 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smtClean="0">
                          <a:effectLst/>
                        </a:rPr>
                        <a:t> </a:t>
                      </a:r>
                      <a:endParaRPr lang="ru-RU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>
                          <a:effectLst/>
                        </a:rPr>
                        <a:t>Региональный проект "Педагоги и наставники"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87 466,9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87 112,3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354,6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87 447,9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87 024,6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423,3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87 522,8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87 033,1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489,7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smtClean="0">
                          <a:effectLst/>
                        </a:rPr>
                        <a:t> </a:t>
                      </a:r>
                      <a:endParaRPr lang="ru-RU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8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Национальный проект "ИНФРАСТРУКТУРА ДЛЯ ЖИЗНИ" 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109 103,3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58 989,1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40 944,5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9 169,7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115 550,6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16 273,8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92 527,1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6 749,7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69 331,5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16 193,5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48 693,6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effectLst/>
                        </a:rPr>
                        <a:t>4 444,4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8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effectLst/>
                        </a:rPr>
                        <a:t>Региональный проект "Модернизация систем коммунальной инфраструктуры"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72 531,6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44 969,5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22 049,6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5 512,5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 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 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smtClean="0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3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effectLst/>
                        </a:rPr>
                        <a:t>Региональный проект "Формирование комфортной городской среды"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36 571,7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</a:rPr>
                        <a:t>14 019,6</a:t>
                      </a:r>
                      <a:endParaRPr lang="ru-RU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18 894,9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3 657,2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19 443,0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16 273,8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1 224,9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1 944,3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19 557,3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16 193,5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1 408,1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smtClean="0">
                          <a:effectLst/>
                        </a:rPr>
                        <a:t>1 955,7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effectLst/>
                        </a:rPr>
                        <a:t>Региональный проект "Жилье"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 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96 107,6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91 302,2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4 805,4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49 774,2</a:t>
                      </a:r>
                      <a:endParaRPr lang="ru-RU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</a:rPr>
                        <a:t>47 285,5</a:t>
                      </a:r>
                      <a:endParaRPr lang="ru-RU" sz="1000" b="0" i="1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smtClean="0">
                          <a:effectLst/>
                        </a:rPr>
                        <a:t>2 488,7</a:t>
                      </a:r>
                      <a:endParaRPr lang="ru-RU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0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ВСЕГО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262 776,9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186 467,6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63 829,3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12 480,0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202 998,5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103 298,4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92 950,4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6 749,7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156 854,3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103 226,6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49 183,3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4 444,4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926940" y="618839"/>
            <a:ext cx="1033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тыс</a:t>
            </a:r>
            <a:r>
              <a:rPr lang="ru-RU" sz="1200" dirty="0" smtClean="0"/>
              <a:t>. рублей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88" y="191670"/>
            <a:ext cx="11842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информация о реализации национальных проектов в 2026-2028 годах</a:t>
            </a:r>
          </a:p>
        </p:txBody>
      </p:sp>
    </p:spTree>
    <p:extLst>
      <p:ext uri="{BB962C8B-B14F-4D97-AF65-F5344CB8AC3E}">
        <p14:creationId xmlns:p14="http://schemas.microsoft.com/office/powerpoint/2010/main" val="16438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502" y="0"/>
            <a:ext cx="12053454" cy="703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flatTx/>
          </a:bodyPr>
          <a:lstStyle>
            <a:defPPr>
              <a:defRPr lang="ru-RU"/>
            </a:defPPr>
            <a:lvl1pPr algn="ctr">
              <a:lnSpc>
                <a:spcPts val="3000"/>
              </a:lnSpc>
              <a:defRPr sz="2400" b="1">
                <a:solidFill>
                  <a:srgbClr val="FFFFFF"/>
                </a:solidFill>
                <a:latin typeface="+mn-lt"/>
                <a:cs typeface="Times New Roman" pitchFamily="18" charset="0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Источники финансирования дефицита бюджета городского округа город Выкса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на 2026 год и плановый период 2027 и 2028 годов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73952"/>
              </p:ext>
            </p:extLst>
          </p:nvPr>
        </p:nvGraphicFramePr>
        <p:xfrm>
          <a:off x="164656" y="951217"/>
          <a:ext cx="11955300" cy="58296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60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1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17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17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4317">
                <a:tc>
                  <a:txBody>
                    <a:bodyPr/>
                    <a:lstStyle/>
                    <a:p>
                      <a:pPr algn="ctr" fontAlgn="ctr">
                        <a:tabLst>
                          <a:tab pos="1346200" algn="l"/>
                        </a:tabLst>
                      </a:pP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Источники финансирования бюджета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2026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2027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2028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r>
                        <a:rPr lang="ru-RU" sz="16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источники</a:t>
                      </a:r>
                      <a:r>
                        <a:rPr lang="ru-RU" sz="16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из них: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Разница между полученными и погашенными </a:t>
                      </a:r>
                      <a:endParaRPr lang="en-US" sz="1600" b="1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кредитами кредитных организаций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01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Привлечение кредитов от кредитных организаций бюджетами городских округов в валюте Российской Федерации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51171205"/>
                  </a:ext>
                </a:extLst>
              </a:tr>
              <a:tr h="5975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Погашение кредитов, предоставленных кредитными организациями в валюте Российской Федерации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8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Разница между полученными и погашенными бюджетными кредитами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12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Привлечение бюджетных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558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Погашение бюджетных кредитов, полученных из других бюджетов бюджетной системы Российской Федерации в </a:t>
                      </a:r>
                      <a:r>
                        <a:rPr lang="ru-RU" sz="16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валюте </a:t>
                      </a:r>
                      <a:r>
                        <a:rPr lang="ru-RU" sz="16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Российской Федерации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-4 166,7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Изменение </a:t>
                      </a:r>
                      <a:r>
                        <a:rPr lang="ru-RU" sz="1400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433550" y="628570"/>
            <a:ext cx="168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тыс. рублей</a:t>
            </a:r>
            <a:endParaRPr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0671" y="1840566"/>
            <a:ext cx="1684262" cy="440120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расходов на обслуживание муниципального долга  не должен превышать 15 процентов объема расходов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(соответствует)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142021"/>
              </p:ext>
            </p:extLst>
          </p:nvPr>
        </p:nvGraphicFramePr>
        <p:xfrm>
          <a:off x="298174" y="1356836"/>
          <a:ext cx="9817468" cy="532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48149" y="1106075"/>
            <a:ext cx="10734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тыс. рублей</a:t>
            </a: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3" y="226049"/>
            <a:ext cx="12053454" cy="703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flatTx/>
          </a:bodyPr>
          <a:lstStyle>
            <a:defPPr>
              <a:defRPr lang="ru-RU"/>
            </a:defPPr>
            <a:lvl1pPr algn="ctr">
              <a:lnSpc>
                <a:spcPts val="3000"/>
              </a:lnSpc>
              <a:defRPr sz="2400" b="1">
                <a:solidFill>
                  <a:srgbClr val="FFFFFF"/>
                </a:solidFill>
                <a:latin typeface="+mn-lt"/>
                <a:cs typeface="Times New Roman" pitchFamily="18" charset="0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cap="all" dirty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Сведения о расходах на обслуживание муниципального долга и соблюдении ограничений установленных бюджетным кодексом РФ</a:t>
            </a:r>
          </a:p>
        </p:txBody>
      </p:sp>
    </p:spTree>
    <p:extLst>
      <p:ext uri="{BB962C8B-B14F-4D97-AF65-F5344CB8AC3E}">
        <p14:creationId xmlns:p14="http://schemas.microsoft.com/office/powerpoint/2010/main" val="27246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96568" y="1367421"/>
            <a:ext cx="1490022" cy="470898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Calibri"/>
              </a:rPr>
              <a:t>В соответствии с требованиями Бюджетного кодекса РФ объем муниципального долга не должен превышать утвержденный общий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 </a:t>
            </a:r>
          </a:p>
          <a:p>
            <a:pPr algn="ctr"/>
            <a:endParaRPr lang="ru-RU" sz="1200" i="1" dirty="0">
              <a:latin typeface="Calibri"/>
            </a:endParaRPr>
          </a:p>
          <a:p>
            <a:pPr algn="ctr"/>
            <a:r>
              <a:rPr lang="ru-RU" sz="1200" i="1" dirty="0">
                <a:latin typeface="Calibri"/>
              </a:rPr>
              <a:t>(соответствует</a:t>
            </a:r>
            <a:r>
              <a:rPr lang="ru-RU" sz="1200" b="1" i="1" dirty="0">
                <a:latin typeface="Calibri"/>
              </a:rPr>
              <a:t>)</a:t>
            </a:r>
          </a:p>
          <a:p>
            <a:pPr algn="ctr"/>
            <a:endParaRPr lang="ru-RU" sz="1200" b="1" i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98447" y="700916"/>
            <a:ext cx="1124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тыс.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рублей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258417" y="982052"/>
          <a:ext cx="10038522" cy="567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1316" y="299237"/>
            <a:ext cx="11923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chemeClr val="tx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Сведения о планируемом объёме и верхнем пределе муниципального долга</a:t>
            </a:r>
            <a:endParaRPr lang="ru-RU" sz="2000" b="1" cap="all" dirty="0">
              <a:solidFill>
                <a:schemeClr val="tx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8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305">
              <a:schemeClr val="bg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464AE1-C6FD-2EFB-79A7-7C9A6C85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6" y="252919"/>
            <a:ext cx="9358009" cy="107004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40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Открытые информационные ресурсы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FB47C1-128E-60DF-5281-30C3EFCAB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29" y="1222197"/>
            <a:ext cx="8184464" cy="432199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Администрация городского округа город Выкса</a:t>
            </a:r>
            <a:r>
              <a:rPr lang="ru-RU" altLang="zh-CN" dirty="0">
                <a:solidFill>
                  <a:srgbClr val="000000"/>
                </a:solidFill>
                <a:cs typeface="华文楷体"/>
              </a:rPr>
              <a:t> </a:t>
            </a:r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Нижегородской области</a:t>
            </a:r>
            <a:endParaRPr lang="en-US" altLang="zh-CN" dirty="0">
              <a:solidFill>
                <a:schemeClr val="accent1">
                  <a:lumMod val="60000"/>
                  <a:lumOff val="40000"/>
                </a:schemeClr>
              </a:solidFill>
              <a:cs typeface="华文楷体"/>
            </a:endParaRPr>
          </a:p>
          <a:p>
            <a:r>
              <a:rPr lang="ru-RU" dirty="0"/>
              <a:t>https://wyksa.nobl.ru/</a:t>
            </a:r>
          </a:p>
          <a:p>
            <a:endParaRPr lang="en-US" altLang="zh-CN" dirty="0">
              <a:solidFill>
                <a:srgbClr val="000000"/>
              </a:solidFill>
              <a:cs typeface="华文楷体"/>
            </a:endParaRPr>
          </a:p>
          <a:p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Официальный сайт для размещения информации о государственных и муниципальных учреждениях</a:t>
            </a:r>
          </a:p>
          <a:p>
            <a:r>
              <a:rPr lang="en-US" altLang="zh-CN" dirty="0">
                <a:cs typeface="华文楷体"/>
              </a:rPr>
              <a:t>http</a:t>
            </a:r>
            <a:r>
              <a:rPr lang="ru-RU" altLang="zh-CN" dirty="0">
                <a:cs typeface="华文楷体"/>
              </a:rPr>
              <a:t>:</a:t>
            </a:r>
            <a:r>
              <a:rPr lang="en-US" altLang="zh-CN" dirty="0">
                <a:cs typeface="华文楷体"/>
              </a:rPr>
              <a:t>//bus.gov.ru/public/home.html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464AE1-C6FD-2EFB-79A7-7C9A6C85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6" y="252919"/>
            <a:ext cx="11828833" cy="107004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b="1" dirty="0"/>
              <a:t>Контактная информация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FB47C1-128E-60DF-5281-30C3EFCAB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370" y="593387"/>
            <a:ext cx="11653736" cy="5160432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Департамент финансов администрации городского </a:t>
            </a:r>
            <a:r>
              <a:rPr lang="ru-RU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округа</a:t>
            </a:r>
          </a:p>
          <a:p>
            <a:r>
              <a:rPr lang="ru-RU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город </a:t>
            </a:r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Выкса Нижегородской области</a:t>
            </a:r>
          </a:p>
          <a:p>
            <a:r>
              <a:rPr lang="ru-RU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607060</a:t>
            </a:r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, Нижегородская область, г. Выкса, Красная площадь, д.1</a:t>
            </a:r>
          </a:p>
          <a:p>
            <a:r>
              <a:rPr lang="ru-RU" altLang="zh-CN" dirty="0">
                <a:cs typeface="华文楷体"/>
              </a:rPr>
              <a:t>тел.(83177) </a:t>
            </a:r>
            <a:r>
              <a:rPr lang="ru-RU" altLang="zh-CN" dirty="0" smtClean="0">
                <a:cs typeface="华文楷体"/>
              </a:rPr>
              <a:t>6-58-50, </a:t>
            </a:r>
            <a:r>
              <a:rPr lang="ru-RU" altLang="zh-CN" dirty="0">
                <a:cs typeface="华文楷体"/>
              </a:rPr>
              <a:t>факс (83177) 3-53-78</a:t>
            </a:r>
            <a:endParaRPr lang="en-US" altLang="zh-CN" dirty="0">
              <a:cs typeface="华文楷体"/>
            </a:endParaRPr>
          </a:p>
          <a:p>
            <a:r>
              <a:rPr lang="en-US" altLang="zh-CN" dirty="0">
                <a:cs typeface="华文楷体"/>
                <a:hlinkClick r:id="rId3"/>
              </a:rPr>
              <a:t>uprfin_vyksa@mail.ru</a:t>
            </a:r>
            <a:endParaRPr lang="ru-RU" altLang="zh-CN" dirty="0">
              <a:cs typeface="华文楷体"/>
            </a:endParaRPr>
          </a:p>
          <a:p>
            <a:r>
              <a:rPr lang="ru-RU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График </a:t>
            </a:r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работы департамента финансов</a:t>
            </a:r>
          </a:p>
          <a:p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понедельник-четверг: 8:00 – 17:00</a:t>
            </a:r>
          </a:p>
          <a:p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пятница:                       8:00 – 16:00</a:t>
            </a:r>
          </a:p>
          <a:p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перерыв:                    12:00 – 13:00</a:t>
            </a:r>
          </a:p>
          <a:p>
            <a:r>
              <a:rPr lang="ru-RU" altLang="zh-CN" dirty="0">
                <a:solidFill>
                  <a:schemeClr val="accent1">
                    <a:lumMod val="60000"/>
                    <a:lumOff val="40000"/>
                  </a:schemeClr>
                </a:solidFill>
                <a:cs typeface="华文楷体"/>
              </a:rPr>
              <a:t>суббота – воскресенье: выходные дни</a:t>
            </a:r>
          </a:p>
          <a:p>
            <a:endParaRPr lang="ru-RU" altLang="zh-CN" dirty="0">
              <a:solidFill>
                <a:schemeClr val="accent1">
                  <a:lumMod val="60000"/>
                  <a:lumOff val="40000"/>
                </a:schemeClr>
              </a:solidFill>
              <a:cs typeface="华文楷体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8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33115" y="1488133"/>
            <a:ext cx="34688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Общий объем  инвестиций в основной капитал </a:t>
            </a: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(</a:t>
            </a:r>
            <a:r>
              <a:rPr lang="ru-RU" sz="2800" b="1" cap="all" dirty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оценка)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2013 – 2025 гг.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367,9 </a:t>
            </a:r>
            <a:r>
              <a:rPr lang="ru-RU" sz="2800" b="1" cap="all" dirty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млрд. руб</a:t>
            </a:r>
            <a:r>
              <a:rPr lang="ru-RU" b="1" spc="-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5998" y="110668"/>
            <a:ext cx="7733052" cy="1377465"/>
          </a:xfrm>
        </p:spPr>
        <p:txBody>
          <a:bodyPr/>
          <a:lstStyle/>
          <a:p>
            <a:pPr algn="ctr" fontAlgn="auto">
              <a:spcBef>
                <a:spcPts val="0"/>
              </a:spcBef>
              <a:defRPr/>
            </a:pPr>
            <a:r>
              <a:rPr lang="ru-RU" sz="3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Инвестиции в 2026 году </a:t>
            </a:r>
            <a:br>
              <a:rPr lang="ru-RU" sz="3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3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(прогноз) 33,2 млрд. рублей </a:t>
            </a:r>
            <a:endParaRPr lang="ru-RU" sz="32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615704"/>
              </p:ext>
            </p:extLst>
          </p:nvPr>
        </p:nvGraphicFramePr>
        <p:xfrm>
          <a:off x="0" y="862149"/>
          <a:ext cx="8425543" cy="580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65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52E563-D2B2-A0AD-3574-E8C8FDCE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45" y="191744"/>
            <a:ext cx="7277617" cy="1279923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spcBef>
                <a:spcPts val="0"/>
              </a:spcBef>
              <a:defRPr/>
            </a:pPr>
            <a:r>
              <a:rPr lang="ru-RU" sz="28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Уровень жизни населения</a:t>
            </a:r>
            <a:br>
              <a:rPr lang="ru-RU" sz="28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8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Средняя месячная заработная плата </a:t>
            </a:r>
            <a:r>
              <a:rPr lang="ru-RU" sz="2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8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2026 году (прогноз) – 92 774,11 </a:t>
            </a:r>
            <a:r>
              <a:rPr lang="ru-RU" sz="28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руб. </a:t>
            </a:r>
            <a:br>
              <a:rPr lang="ru-RU" sz="28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endParaRPr lang="ru-RU" sz="28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316068"/>
              </p:ext>
            </p:extLst>
          </p:nvPr>
        </p:nvGraphicFramePr>
        <p:xfrm>
          <a:off x="75419" y="1544128"/>
          <a:ext cx="8059290" cy="520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2054" y="4762090"/>
            <a:ext cx="75060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" fontAlgn="auto"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defRPr/>
            </a:pPr>
            <a:r>
              <a:rPr lang="ru-RU" sz="2400" b="1" cap="all" dirty="0">
                <a:solidFill>
                  <a:schemeClr val="accent5">
                    <a:lumMod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Прожиточный минимум на душу населения </a:t>
            </a:r>
          </a:p>
          <a:p>
            <a:pPr marL="360" fontAlgn="auto"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defRPr/>
            </a:pPr>
            <a:r>
              <a:rPr lang="ru-RU" sz="2400" b="1" cap="all" dirty="0">
                <a:solidFill>
                  <a:schemeClr val="accent5">
                    <a:lumMod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    в 2025 году </a:t>
            </a:r>
            <a:r>
              <a:rPr lang="ru-RU" sz="2400" b="1" cap="all" dirty="0" smtClean="0">
                <a:solidFill>
                  <a:schemeClr val="accent5">
                    <a:lumMod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– </a:t>
            </a:r>
            <a:r>
              <a:rPr lang="ru-RU" sz="2400" b="1" cap="all" dirty="0">
                <a:solidFill>
                  <a:schemeClr val="accent5">
                    <a:lumMod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16 669 рублей </a:t>
            </a:r>
          </a:p>
          <a:p>
            <a:pPr marL="360" fontAlgn="auto"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defRPr/>
            </a:pPr>
            <a:r>
              <a:rPr lang="ru-RU" sz="2400" b="1" cap="all" dirty="0">
                <a:solidFill>
                  <a:schemeClr val="accent5">
                    <a:lumMod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    в 2026 году – 17 803 </a:t>
            </a:r>
            <a:r>
              <a:rPr lang="ru-RU" sz="2400" b="1" cap="all" dirty="0" smtClean="0">
                <a:solidFill>
                  <a:schemeClr val="accent5">
                    <a:lumMod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rPr>
              <a:t>рублей</a:t>
            </a:r>
            <a:endParaRPr lang="ru-RU" sz="2400" b="1" cap="all" dirty="0">
              <a:solidFill>
                <a:schemeClr val="accent5">
                  <a:lumMod val="2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639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262C4D-3F97-1652-3A4A-C989986D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77" y="757350"/>
            <a:ext cx="3575623" cy="1321616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Из чего складываются доходы бюджета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136911-B582-CB5C-914D-58A0AE6AB7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5" y="2801112"/>
            <a:ext cx="7715250" cy="108508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altLang="zh-CN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НАЛОГОВЫЕ ДОХОДЫ – поступления от уплаты налогов и сборов, установленных Налоговым Кодексом Российской Федерации (</a:t>
            </a: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налог на доходы физических лиц, земельный налог, налог на имущество физических лиц, УСН, акцизы, госпошлина)</a:t>
            </a:r>
            <a:endParaRPr lang="en-US" altLang="zh-CN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4257675" y="4040124"/>
            <a:ext cx="7858125" cy="105575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НЕНАЛОГОВЫЕ ДОХОДЫ 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–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доходы от использования и продажи имущества, находящегося в муниципальной собственности, от использования и продажи земли и нематериальных активов; штрафные санкции, возмещение ущерба и прочие </a:t>
            </a:r>
            <a:endParaRPr lang="en-US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5"/>
          </p:nvPr>
        </p:nvSpPr>
        <p:spPr>
          <a:xfrm>
            <a:off x="4229100" y="5335525"/>
            <a:ext cx="7962900" cy="102717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БЕЗВОЗМЕЗДНЫЕ ПОСТУПЛЕНИЯ – поступления от других бюджетов бюджетной системы</a:t>
            </a:r>
            <a:r>
              <a:rPr lang="en-US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граждан и организаций: </a:t>
            </a:r>
            <a:r>
              <a:rPr lang="ru-RU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межбюджетные трансферты в виде дотаций, субвенций, субсидий, 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поступления от юридических и физических лиц</a:t>
            </a:r>
            <a:endParaRPr lang="en-US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B9136911-B582-CB5C-914D-58A0AE6AB7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5775" y="438912"/>
            <a:ext cx="7715250" cy="152323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altLang="zh-CN" sz="2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ДОХОДЫ БЮДЖЕТА – </a:t>
            </a:r>
            <a:r>
              <a:rPr lang="ru-RU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местного самоуправления</a:t>
            </a:r>
            <a:endParaRPr lang="en-US" altLang="zh-CN" sz="2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49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30" y="320042"/>
            <a:ext cx="10515600" cy="2267884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ct val="100000"/>
              </a:lnSpc>
            </a:pPr>
            <a:r>
              <a:rPr lang="ru-RU" altLang="zh-CN" sz="44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Как зачисляются </a:t>
            </a:r>
            <a: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/>
            </a:r>
            <a:b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налоговые </a:t>
            </a:r>
            <a:r>
              <a:rPr lang="ru-RU" altLang="zh-CN" sz="44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доходы </a:t>
            </a:r>
            <a: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/>
            </a:r>
            <a:b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</a:br>
            <a: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в </a:t>
            </a:r>
            <a:r>
              <a:rPr lang="ru-RU" altLang="zh-CN" sz="44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бюджет городского </a:t>
            </a:r>
            <a:r>
              <a:rPr lang="ru-RU" altLang="zh-CN" sz="4400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округа</a:t>
            </a:r>
            <a:endParaRPr lang="ru-RU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6737C8-4322-77C9-4E34-94E5EE136D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4385" y="3122294"/>
            <a:ext cx="4754880" cy="3545205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Налог на доходы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физических лиц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единому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нормативу 18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altLang="zh-CN" sz="1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Налог на доходы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физических лиц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дополнительному нормативу 10,0%</a:t>
            </a:r>
            <a:endParaRPr lang="ru-RU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altLang="zh-CN" sz="1000" b="1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Налог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взимаемый в связи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 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применением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упрощенной системы 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налогообложения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30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altLang="zh-CN" sz="1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Налог, взимаемый на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основе патентной 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системы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налогообложения по нормативу 100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sz="1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Единый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сельскохозяйственный 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налог 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C86737C8-4322-77C9-4E34-94E5EE136D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09310" y="3124200"/>
            <a:ext cx="4754880" cy="3400425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Налог на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имущество  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физических лиц</a:t>
            </a:r>
            <a:endParaRPr lang="en-US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Земельный налог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endParaRPr lang="ru-RU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организаций и физических лиц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Акцизы на нефтепродукты 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по нормативу 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2,2203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  <a:endParaRPr lang="ru-RU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Госпошлина по делам</a:t>
            </a: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рассматриваемым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судах общей юрисдикции,</a:t>
            </a:r>
            <a:endParaRPr lang="ru-RU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altLang="zh-CN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нормативу 100</a:t>
            </a:r>
            <a:r>
              <a:rPr lang="ru-RU" altLang="zh-CN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78445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0">
      <a:dk1>
        <a:srgbClr val="000000"/>
      </a:dk1>
      <a:lt1>
        <a:srgbClr val="FFFFFF"/>
      </a:lt1>
      <a:dk2>
        <a:srgbClr val="3B4546"/>
      </a:dk2>
      <a:lt2>
        <a:srgbClr val="E7E6E6"/>
      </a:lt2>
      <a:accent1>
        <a:srgbClr val="753F2C"/>
      </a:accent1>
      <a:accent2>
        <a:srgbClr val="637376"/>
      </a:accent2>
      <a:accent3>
        <a:srgbClr val="BE937E"/>
      </a:accent3>
      <a:accent4>
        <a:srgbClr val="576853"/>
      </a:accent4>
      <a:accent5>
        <a:srgbClr val="EDE9E6"/>
      </a:accent5>
      <a:accent6>
        <a:srgbClr val="D0CDC5"/>
      </a:accent6>
      <a:hlink>
        <a:srgbClr val="4F4F4F"/>
      </a:hlink>
      <a:folHlink>
        <a:srgbClr val="BE937E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ject_Status_Report_Win32_jx_v12" id="{5D6FBA16-B4D1-4307-B1D7-61285FA0D9C0}" vid="{1DA9E459-46CB-4408-AA4C-63950E2E548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0">
    <a:dk1>
      <a:srgbClr val="000000"/>
    </a:dk1>
    <a:lt1>
      <a:srgbClr val="FFFFFF"/>
    </a:lt1>
    <a:dk2>
      <a:srgbClr val="3B4546"/>
    </a:dk2>
    <a:lt2>
      <a:srgbClr val="E7E6E6"/>
    </a:lt2>
    <a:accent1>
      <a:srgbClr val="753F2C"/>
    </a:accent1>
    <a:accent2>
      <a:srgbClr val="637376"/>
    </a:accent2>
    <a:accent3>
      <a:srgbClr val="BE937E"/>
    </a:accent3>
    <a:accent4>
      <a:srgbClr val="576853"/>
    </a:accent4>
    <a:accent5>
      <a:srgbClr val="EDE9E6"/>
    </a:accent5>
    <a:accent6>
      <a:srgbClr val="D0CDC5"/>
    </a:accent6>
    <a:hlink>
      <a:srgbClr val="4F4F4F"/>
    </a:hlink>
    <a:folHlink>
      <a:srgbClr val="BE937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5B4CAA5-BE7A-46AB-97ED-63B24C46A3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83CE7D-BFC6-4030-A335-E7F88DB6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1F98F7-6576-47F1-AD63-56E26C339747}">
  <ds:schemaRefs>
    <ds:schemaRef ds:uri="http://schemas.microsoft.com/sharepoint/v3"/>
    <ds:schemaRef ds:uri="230e9df3-be65-4c73-a93b-d1236ebd677e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6490</Words>
  <Application>Microsoft Office PowerPoint</Application>
  <PresentationFormat>Произвольный</PresentationFormat>
  <Paragraphs>1747</Paragraphs>
  <Slides>58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БЮДЖЕТ ДЛЯ ГРАЖДАН</vt:lpstr>
      <vt:lpstr>Что такое  «Бюджет для граждан»</vt:lpstr>
      <vt:lpstr>Презентация PowerPoint</vt:lpstr>
      <vt:lpstr>Презентация PowerPoint</vt:lpstr>
      <vt:lpstr>Объем отгруженной продукции в 2026 году  (прогноз) 251,1 млрд. рублей </vt:lpstr>
      <vt:lpstr>Инвестиции в 2026 году  (прогноз) 33,2 млрд. рублей </vt:lpstr>
      <vt:lpstr>Уровень жизни населения Средняя месячная заработная плата  в 2026 году (прогноз) – 92 774,11 руб.  </vt:lpstr>
      <vt:lpstr>Из чего складываются доходы бюджета</vt:lpstr>
      <vt:lpstr>Как зачисляются  налоговые доходы  в бюджет городского округа</vt:lpstr>
      <vt:lpstr>Как зачисляются  неналоговые доходы  в бюджет городского округа</vt:lpstr>
      <vt:lpstr>Прогноз доходов городского округа  город Выкса  на 2026 год и плановый период 2027 и 2028 годов</vt:lpstr>
      <vt:lpstr>Из каких поступлений формируются доходы бюджета городского округа город Выкса  в 2026-2028 годах</vt:lpstr>
      <vt:lpstr>Из каких поступлений формируются доходы бюджета  в 2026 году</vt:lpstr>
      <vt:lpstr>Структура налоговых и неналоговых доходов  бюджета в 2026 году</vt:lpstr>
      <vt:lpstr>Проект бюджета городского округа город Выкса составляется и утверждается на три года  и Основывается на: </vt:lpstr>
      <vt:lpstr>Каковы основные направления бюджетной и налоговой политики городского округа на  2026-2028 годы  </vt:lpstr>
      <vt:lpstr>Распределение расходов по основным функциям государства</vt:lpstr>
      <vt:lpstr>Каковы основные параметры бюджета городского округа город Выкса </vt:lpstr>
      <vt:lpstr>Презентация PowerPoint</vt:lpstr>
      <vt:lpstr>Основные подходы к формированию бюджетных ассигнований </vt:lpstr>
      <vt:lpstr>Презентация PowerPoint</vt:lpstr>
      <vt:lpstr>Презентация PowerPoint</vt:lpstr>
      <vt:lpstr>Сведения о расходах бюджета по разделам и подразделам бюджетной классификации</vt:lpstr>
      <vt:lpstr>Сведения о расходах бюджета по разделам и подразделам бюджетной классификации</vt:lpstr>
      <vt:lpstr>Сведения о расходах бюджета по разделам и подразделам бюджетной классификации</vt:lpstr>
      <vt:lpstr>Программная структура расходов бюджета на 2026 год  и плановый период 2027 и 2028 годов</vt:lpstr>
      <vt:lpstr>Программная структура расходов бюджета на 2026 год и  плановый период 2027 и 2028 годов</vt:lpstr>
      <vt:lpstr>Программная структура расходов бюджета на 2026 год и  плановый период 2027 и 2028 годов</vt:lpstr>
      <vt:lpstr>Презентация PowerPoint</vt:lpstr>
      <vt:lpstr>Муниципальная программа «Развитие образования городского округа город Выкса Нижегородской области»</vt:lpstr>
      <vt:lpstr> Какие качественные показатели будут достигнуты в образовании </vt:lpstr>
      <vt:lpstr> Какие качественные показатели будут достигнуты в образовании </vt:lpstr>
      <vt:lpstr>Муниципальная программа «Развитие образования городского округа город Выкса Нижегородской области»</vt:lpstr>
      <vt:lpstr>Муниципальная программа «Развитие культуры на территории городского округа город Выкса Нижегородской области»</vt:lpstr>
      <vt:lpstr>Расходы на реализацию муниципальной программы</vt:lpstr>
      <vt:lpstr>Презентация PowerPoint</vt:lpstr>
      <vt:lpstr>достижение Значений качественных Показателей В Отрасли «Культура»</vt:lpstr>
      <vt:lpstr>Муниципальная программа «Развитие физической культуры, спорта и молодежной политики в городском округе город Выкса Нижегородской области»</vt:lpstr>
      <vt:lpstr>Муниципальная программа «Развитие физической культуры, спорта и молодежной политики в городском округе  город Выкса Нижегородской области»  </vt:lpstr>
      <vt:lpstr> Как можно охарактеризовать результаты работы в отрасли </vt:lpstr>
      <vt:lpstr>Какие средства направляются на развитие физической культуры ,спорта и молодежной политики в рамках  муниципальной программы </vt:lpstr>
      <vt:lpstr>Муниципальная программа «Развитие агропромышленного комплекса  городского округа город Выкса Нижегородской области»</vt:lpstr>
      <vt:lpstr>Презентация PowerPoint</vt:lpstr>
      <vt:lpstr>Муниципальная программа «Канализирование городского округа  город Выкса Нижегородской области»</vt:lpstr>
      <vt:lpstr>Расходы на реализацию муниципальной программы</vt:lpstr>
      <vt:lpstr>Муниципальная программа «Формирование современной городской среды городского округа город Выкса Нижегородской области»</vt:lpstr>
      <vt:lpstr>Презентация PowerPoint</vt:lpstr>
      <vt:lpstr>Муниципальная программа «Социальная поддержка граждан  городского округа город Выкса Нижегородской области»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Открытые информационные ресурсы</vt:lpstr>
      <vt:lpstr>Контактная информация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2022-06-28T06:29:45Z</dcterms:created>
  <dcterms:modified xsi:type="dcterms:W3CDTF">2026-05-06T11:08:10Z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